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70" r:id="rId5"/>
    <p:sldId id="260" r:id="rId6"/>
    <p:sldId id="265" r:id="rId7"/>
    <p:sldId id="269" r:id="rId8"/>
    <p:sldId id="268" r:id="rId9"/>
    <p:sldId id="261" r:id="rId10"/>
    <p:sldId id="262" r:id="rId11"/>
    <p:sldId id="266" r:id="rId12"/>
    <p:sldId id="263" r:id="rId13"/>
    <p:sldId id="264" r:id="rId14"/>
    <p:sldId id="273" r:id="rId15"/>
    <p:sldId id="272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242F"/>
    <a:srgbClr val="B12933"/>
    <a:srgbClr val="C00000"/>
    <a:srgbClr val="3B3F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36" autoAdjust="0"/>
  </p:normalViewPr>
  <p:slideViewPr>
    <p:cSldViewPr snapToGrid="0">
      <p:cViewPr varScale="1">
        <p:scale>
          <a:sx n="119" d="100"/>
          <a:sy n="119" d="100"/>
        </p:scale>
        <p:origin x="1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b91f18b02df1">
            <a:extLst>
              <a:ext uri="{FF2B5EF4-FFF2-40B4-BE49-F238E27FC236}">
                <a16:creationId xmlns:a16="http://schemas.microsoft.com/office/drawing/2014/main" id="{8A49A90E-8DDD-422D-8268-A760F689EE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"/>
            <a:ext cx="5962015" cy="6856730"/>
          </a:xfrm>
          <a:prstGeom prst="rect">
            <a:avLst/>
          </a:prstGeom>
        </p:spPr>
      </p:pic>
      <p:pic>
        <p:nvPicPr>
          <p:cNvPr id="8" name="图片 7" descr="5b91f18b02df1">
            <a:extLst>
              <a:ext uri="{FF2B5EF4-FFF2-40B4-BE49-F238E27FC236}">
                <a16:creationId xmlns:a16="http://schemas.microsoft.com/office/drawing/2014/main" id="{5BDD5A1F-0B50-4327-A793-E34DEF7BA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5882005" y="635"/>
            <a:ext cx="6309995" cy="6857365"/>
          </a:xfrm>
          <a:prstGeom prst="rect">
            <a:avLst/>
          </a:prstGeom>
        </p:spPr>
      </p:pic>
      <p:sp>
        <p:nvSpPr>
          <p:cNvPr id="9" name="圆角矩形 7">
            <a:extLst>
              <a:ext uri="{FF2B5EF4-FFF2-40B4-BE49-F238E27FC236}">
                <a16:creationId xmlns:a16="http://schemas.microsoft.com/office/drawing/2014/main" id="{E6D2CAE7-DD0A-4182-B26A-7878A8AD7748}"/>
              </a:ext>
            </a:extLst>
          </p:cNvPr>
          <p:cNvSpPr/>
          <p:nvPr userDrawn="1"/>
        </p:nvSpPr>
        <p:spPr>
          <a:xfrm>
            <a:off x="245110" y="241300"/>
            <a:ext cx="11701145" cy="6374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8900000" sx="99000" sy="99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字魂105号-简雅黑" panose="00000500000000000000" charset="-122"/>
              <a:cs typeface="字魂105号-简雅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9279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0EA4F8-F97D-4EAA-AE51-86A64F0F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865FDB-A0B1-4C5A-84A2-AB332B399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864937-1AF4-454F-82FA-C9778A8C7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EDED-1342-4C60-BC77-8BB2003D247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482E9A-9767-45DF-94D3-60C1A9354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7B5523-A735-4449-A407-99BA34750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E4F72-6897-4B5D-849F-0A0A59CA25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9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93A12E-466B-46FE-9B67-DFEFB65F9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B3E0222-0EA4-4918-8ADF-834D7DC96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765AA4-6490-40DA-B057-85D8343F3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EDED-1342-4C60-BC77-8BB2003D247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636559-7042-447D-AA45-1B602ECB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ED4BE6-8522-434B-B44C-FA1036233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E4F72-6897-4B5D-849F-0A0A59CA25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939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2BCA53-CDD4-450A-AFE7-2F8AE991F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2942D2-B1FD-4221-BB00-F7669EB47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F52940-9D24-4545-8DAB-BFC3BB40F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EDED-1342-4C60-BC77-8BB2003D247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4E7AC1-CC52-45EE-944C-FBF3B2332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F06E36-7ED7-4D4E-A47C-10066CDE7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E4F72-6897-4B5D-849F-0A0A59CA251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751DF10-7D47-49C4-9C1C-040D63FECA1D}"/>
              </a:ext>
            </a:extLst>
          </p:cNvPr>
          <p:cNvSpPr/>
          <p:nvPr userDrawn="1"/>
        </p:nvSpPr>
        <p:spPr>
          <a:xfrm>
            <a:off x="146222" y="135924"/>
            <a:ext cx="11899557" cy="6586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82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75554-62D3-4A59-AC43-C0C404FB7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AFE37E6-F664-46E6-9A18-B8CB1E2E7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85897F-79E7-4413-9ABB-2F3660C5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EDED-1342-4C60-BC77-8BB2003D247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056EF6-36BB-4BBB-ACC1-57D2CE100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F28A75-8A86-44DF-8C20-6DE99307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E4F72-6897-4B5D-849F-0A0A59CA25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129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E5154-D422-464E-8013-4AF33C080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4AA273-E227-4CEF-983D-988431C75F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C8EF9A-78F6-499C-BF8D-A81F3B6F9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44AF4A-DF68-4E8B-B739-F28FF45A2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EDED-1342-4C60-BC77-8BB2003D247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BF8286-CA88-4811-AD00-173FB3B53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81FD6C-0485-4BD6-B8B8-EDD0B8E4A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E4F72-6897-4B5D-849F-0A0A59CA25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053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65918-893D-4EAB-819B-09B7B1495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82A008-C18B-4D97-9B8D-4C96A3FAF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0133A6E-798F-4CCE-A6E1-D1A1F483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74C57BE-F73F-46EB-8DF6-BA53CF2943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E2874B-7CA5-498D-BBDC-6382A665A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3818F55-C54E-44B8-A649-E8EB2724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EDED-1342-4C60-BC77-8BB2003D247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FF433D-06DE-4599-9E5D-1F1ACA7EC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D8D2994-E276-4E34-B511-60FBAC44C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E4F72-6897-4B5D-849F-0A0A59CA25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567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54B501-2F51-4552-A671-CEFF1F1D3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B5FD837-6C33-4E0E-A785-F504A523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EDED-1342-4C60-BC77-8BB2003D247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FA5469-1E30-4D15-9402-72D470D06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62540B7-4056-448B-AAD9-6874079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E4F72-6897-4B5D-849F-0A0A59CA25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229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576927E-F2DA-423A-891F-7E135A693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EDED-1342-4C60-BC77-8BB2003D247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085CFF3-20C3-4572-B4D8-CDE2F9A0D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EE887F8-C5FA-4978-951B-12B43E20E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E4F72-6897-4B5D-849F-0A0A59CA25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239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56DF9F-89AB-4EF4-8260-A97140E01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73ECB2-5E45-4D82-B0ED-3C91934A6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FBB224-B086-4088-8119-A4DA4CE05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D283D2-944A-4D97-A5F4-BE4173F44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EDED-1342-4C60-BC77-8BB2003D247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8EC920-70A4-4AF3-A68D-92AD25001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C93499C-BC6E-4D35-9981-CE30611F4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E4F72-6897-4B5D-849F-0A0A59CA25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701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9385E0-AE48-459C-A314-BB922F83B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6AA4B85-0CE4-455F-86A9-D67CF30B58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DAC0FD-EFC7-4280-B7C1-53BB94BB1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DB85DE-9D91-4A69-ADCC-09C67D6EC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EDED-1342-4C60-BC77-8BB2003D247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C43752-93FC-4084-87A1-337365437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3B8AF7-E59B-41D4-B5DD-3C8B4B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E4F72-6897-4B5D-849F-0A0A59CA25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94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C95798-E910-4A14-A061-1FD27E2B4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7708DA-4766-427F-B241-C4399DE05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2D88A8-155C-4C11-883F-4A06536634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7EDED-1342-4C60-BC77-8BB2003D247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B6B6EF9-830A-462C-9487-52D77494A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A40409-9384-4650-9247-86FD554D6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E4F72-6897-4B5D-849F-0A0A59CA25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81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539D1CA-161F-4F2B-89E3-18F9DE8AC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2D3C49E-2220-4F1D-B8A5-73455B2E0CB2}"/>
              </a:ext>
            </a:extLst>
          </p:cNvPr>
          <p:cNvSpPr txBox="1"/>
          <p:nvPr/>
        </p:nvSpPr>
        <p:spPr>
          <a:xfrm>
            <a:off x="9518168" y="1954668"/>
            <a:ext cx="23775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spc="-300" dirty="0">
                <a:gradFill>
                  <a:gsLst>
                    <a:gs pos="0">
                      <a:srgbClr val="FAD39A"/>
                    </a:gs>
                    <a:gs pos="100000">
                      <a:srgbClr val="EDB449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小魏楷" panose="020B0400000000000000" pitchFamily="2" charset="-128"/>
                <a:ea typeface="义启小魏楷" panose="020B0400000000000000" pitchFamily="2" charset="-128"/>
                <a:cs typeface="+mn-ea"/>
                <a:sym typeface="+mn-lt"/>
              </a:rPr>
              <a:t>办实事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04D7C21-9505-4EB5-AF8B-F3DC6C7755ED}"/>
              </a:ext>
            </a:extLst>
          </p:cNvPr>
          <p:cNvSpPr txBox="1"/>
          <p:nvPr/>
        </p:nvSpPr>
        <p:spPr>
          <a:xfrm>
            <a:off x="9518168" y="4173929"/>
            <a:ext cx="23775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spc="-300" dirty="0">
                <a:gradFill>
                  <a:gsLst>
                    <a:gs pos="0">
                      <a:srgbClr val="FAD39A"/>
                    </a:gs>
                    <a:gs pos="100000">
                      <a:srgbClr val="EDB449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开新局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7C570E0-28B3-4DD1-9D62-47AA2921A1AA}"/>
              </a:ext>
            </a:extLst>
          </p:cNvPr>
          <p:cNvSpPr txBox="1"/>
          <p:nvPr/>
        </p:nvSpPr>
        <p:spPr>
          <a:xfrm>
            <a:off x="1294685" y="3608506"/>
            <a:ext cx="422423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500" dirty="0">
                <a:gradFill>
                  <a:gsLst>
                    <a:gs pos="0">
                      <a:srgbClr val="FAD39A"/>
                    </a:gs>
                    <a:gs pos="100000">
                      <a:srgbClr val="EDB449"/>
                    </a:gs>
                  </a:gsLst>
                  <a:lin ang="5400000" scaled="1"/>
                </a:gradFill>
                <a:effectLst>
                  <a:outerShdw blurRad="25400" dist="25400" dir="2700000" algn="tl">
                    <a:srgbClr val="000000">
                      <a:alpha val="40000"/>
                    </a:srgbClr>
                  </a:outerShdw>
                </a:effectLst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我为群众办</a:t>
            </a:r>
            <a:r>
              <a:rPr lang="zh-CN" altLang="en-US" sz="4500" dirty="0">
                <a:gradFill>
                  <a:gsLst>
                    <a:gs pos="0">
                      <a:srgbClr val="FAD39A"/>
                    </a:gs>
                    <a:gs pos="100000">
                      <a:srgbClr val="EDB449"/>
                    </a:gs>
                  </a:gsLst>
                  <a:lin ang="5400000" scaled="1"/>
                </a:gradFill>
                <a:effectLst>
                  <a:outerShdw blurRad="25400" dist="25400" dir="2700000" algn="tl">
                    <a:srgbClr val="000000">
                      <a:alpha val="40000"/>
                    </a:srgbClr>
                  </a:outerShdw>
                </a:effectLst>
                <a:latin typeface="喜鹊古字典简体 regular" panose="00000500000000000000" pitchFamily="2" charset="-122"/>
                <a:ea typeface="喜鹊古字典简体 regular" panose="00000500000000000000" pitchFamily="2" charset="-122"/>
                <a:cs typeface="+mn-ea"/>
                <a:sym typeface="+mn-lt"/>
              </a:rPr>
              <a:t>实</a:t>
            </a:r>
            <a:r>
              <a:rPr lang="zh-CN" altLang="en-US" sz="4500" dirty="0">
                <a:gradFill>
                  <a:gsLst>
                    <a:gs pos="0">
                      <a:srgbClr val="FAD39A"/>
                    </a:gs>
                    <a:gs pos="100000">
                      <a:srgbClr val="EDB449"/>
                    </a:gs>
                  </a:gsLst>
                  <a:lin ang="5400000" scaled="1"/>
                </a:gradFill>
                <a:effectLst>
                  <a:outerShdw blurRad="25400" dist="25400" dir="2700000" algn="tl">
                    <a:srgbClr val="000000">
                      <a:alpha val="40000"/>
                    </a:srgbClr>
                  </a:outerShdw>
                </a:effectLst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事</a:t>
            </a:r>
          </a:p>
        </p:txBody>
      </p:sp>
      <p:sp>
        <p:nvSpPr>
          <p:cNvPr id="9" name="圆角矩形 13">
            <a:extLst>
              <a:ext uri="{FF2B5EF4-FFF2-40B4-BE49-F238E27FC236}">
                <a16:creationId xmlns:a16="http://schemas.microsoft.com/office/drawing/2014/main" id="{2DB3D0BB-691E-4D92-8FA9-21C966902EDC}"/>
              </a:ext>
            </a:extLst>
          </p:cNvPr>
          <p:cNvSpPr/>
          <p:nvPr/>
        </p:nvSpPr>
        <p:spPr>
          <a:xfrm>
            <a:off x="998000" y="4681760"/>
            <a:ext cx="5098000" cy="78483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gradFill>
                  <a:gsLst>
                    <a:gs pos="0">
                      <a:srgbClr val="FAD39A"/>
                    </a:gs>
                    <a:gs pos="100000">
                      <a:srgbClr val="EDB449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学院办公室</a:t>
            </a:r>
            <a:endParaRPr lang="en-US" altLang="zh-CN" sz="2400" b="1" dirty="0">
              <a:gradFill>
                <a:gsLst>
                  <a:gs pos="0">
                    <a:srgbClr val="FAD39A"/>
                  </a:gs>
                  <a:gs pos="100000">
                    <a:srgbClr val="EDB449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义启小魏楷" panose="02010601030101010101" pitchFamily="2" charset="-128"/>
              <a:ea typeface="义启小魏楷" panose="02010601030101010101" pitchFamily="2" charset="-128"/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400" b="1" dirty="0">
                <a:gradFill>
                  <a:gsLst>
                    <a:gs pos="0">
                      <a:srgbClr val="FAD39A"/>
                    </a:gs>
                    <a:gs pos="100000">
                      <a:srgbClr val="EDB449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2022</a:t>
            </a:r>
            <a:r>
              <a:rPr lang="zh-CN" altLang="en-US" sz="2400" b="1" dirty="0">
                <a:gradFill>
                  <a:gsLst>
                    <a:gs pos="0">
                      <a:srgbClr val="FAD39A"/>
                    </a:gs>
                    <a:gs pos="100000">
                      <a:srgbClr val="EDB449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年</a:t>
            </a:r>
            <a:r>
              <a:rPr lang="en-US" altLang="zh-CN" sz="2400" b="1" dirty="0">
                <a:gradFill>
                  <a:gsLst>
                    <a:gs pos="0">
                      <a:srgbClr val="FAD39A"/>
                    </a:gs>
                    <a:gs pos="100000">
                      <a:srgbClr val="EDB449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1</a:t>
            </a:r>
            <a:r>
              <a:rPr lang="zh-CN" altLang="en-US" sz="2400" b="1" dirty="0">
                <a:gradFill>
                  <a:gsLst>
                    <a:gs pos="0">
                      <a:srgbClr val="FAD39A"/>
                    </a:gs>
                    <a:gs pos="100000">
                      <a:srgbClr val="EDB449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月</a:t>
            </a:r>
            <a:r>
              <a:rPr lang="en-US" altLang="zh-CN" sz="2400" b="1" dirty="0">
                <a:gradFill>
                  <a:gsLst>
                    <a:gs pos="0">
                      <a:srgbClr val="FAD39A"/>
                    </a:gs>
                    <a:gs pos="100000">
                      <a:srgbClr val="EDB449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6</a:t>
            </a:r>
            <a:r>
              <a:rPr lang="zh-CN" altLang="en-US" sz="2400" b="1" dirty="0">
                <a:gradFill>
                  <a:gsLst>
                    <a:gs pos="0">
                      <a:srgbClr val="FAD39A"/>
                    </a:gs>
                    <a:gs pos="100000">
                      <a:srgbClr val="EDB449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日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FE6E2BE-E9AD-41B2-AD46-52BF376E59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3" b="21269"/>
          <a:stretch/>
        </p:blipFill>
        <p:spPr>
          <a:xfrm>
            <a:off x="1365577" y="1058864"/>
            <a:ext cx="3998041" cy="2450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83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FEF8576-057F-43BD-BFCA-ECD21153F3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85238" r="68046" b="-4524"/>
          <a:stretch/>
        </p:blipFill>
        <p:spPr>
          <a:xfrm>
            <a:off x="5630653" y="1404338"/>
            <a:ext cx="930694" cy="10470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392B887-7188-468F-B2C5-C2FB6EDD96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85238" r="68046" b="-4524"/>
          <a:stretch/>
        </p:blipFill>
        <p:spPr>
          <a:xfrm>
            <a:off x="5630653" y="3890537"/>
            <a:ext cx="930694" cy="104703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A35E614-D493-4979-B338-A1745876D6B3}"/>
              </a:ext>
            </a:extLst>
          </p:cNvPr>
          <p:cNvSpPr txBox="1"/>
          <p:nvPr/>
        </p:nvSpPr>
        <p:spPr>
          <a:xfrm>
            <a:off x="2743265" y="404594"/>
            <a:ext cx="6418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办实事</a:t>
            </a:r>
            <a:r>
              <a:rPr lang="en-US" altLang="zh-CN" sz="32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——</a:t>
            </a:r>
            <a:r>
              <a:rPr lang="zh-CN" altLang="en-US" sz="32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设计外院风格</a:t>
            </a:r>
            <a:r>
              <a:rPr lang="en-US" altLang="zh-CN" sz="32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PPT</a:t>
            </a:r>
            <a:r>
              <a:rPr lang="zh-CN" altLang="en-US" sz="32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模板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5EDA0AC-8DC0-4AA3-8220-32101F232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40" y="1175279"/>
            <a:ext cx="4560450" cy="25521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C9CBCC1-5F2C-4FBB-84DF-001230529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532" y="1106541"/>
            <a:ext cx="4640134" cy="26166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EE2600-3B7C-40D1-854A-13535B842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31" y="3863399"/>
            <a:ext cx="4560450" cy="25496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F4E82F-EA07-46DA-8EDF-97B9B24D1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532" y="3829913"/>
            <a:ext cx="4678749" cy="261661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D9A5001-4223-4384-A94B-04CF8D515176}"/>
              </a:ext>
            </a:extLst>
          </p:cNvPr>
          <p:cNvSpPr txBox="1"/>
          <p:nvPr/>
        </p:nvSpPr>
        <p:spPr>
          <a:xfrm>
            <a:off x="5311477" y="2386071"/>
            <a:ext cx="16478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特别设计一批外院风格的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模板；共享给全院教职工使用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AE24074-5A74-4367-9816-CA1F21D5DBE4}"/>
              </a:ext>
            </a:extLst>
          </p:cNvPr>
          <p:cNvSpPr txBox="1"/>
          <p:nvPr/>
        </p:nvSpPr>
        <p:spPr>
          <a:xfrm>
            <a:off x="5243469" y="4937567"/>
            <a:ext cx="1647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建立外院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模板库，共享群众设计智慧。</a:t>
            </a:r>
          </a:p>
        </p:txBody>
      </p:sp>
    </p:spTree>
    <p:extLst>
      <p:ext uri="{BB962C8B-B14F-4D97-AF65-F5344CB8AC3E}">
        <p14:creationId xmlns:p14="http://schemas.microsoft.com/office/powerpoint/2010/main" val="145349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B0EDEA1-D93E-4BC9-A74B-D4ABD9774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99" y="1291290"/>
            <a:ext cx="5772150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CB12C2-4E8D-4A28-B257-5545DC47A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610" y="3810970"/>
            <a:ext cx="6705600" cy="256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11A6D75-C7EF-4D1C-8126-8D87D26B00C0}"/>
              </a:ext>
            </a:extLst>
          </p:cNvPr>
          <p:cNvSpPr txBox="1"/>
          <p:nvPr/>
        </p:nvSpPr>
        <p:spPr>
          <a:xfrm>
            <a:off x="954504" y="2579800"/>
            <a:ext cx="9657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疫情防控常态化条件下，电子签名用途越来越多，由于很多老师不会做，日常工作多有不便；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FF572AA-38AD-454B-9AF8-F28D7FFF18B7}"/>
              </a:ext>
            </a:extLst>
          </p:cNvPr>
          <p:cNvSpPr txBox="1"/>
          <p:nvPr/>
        </p:nvSpPr>
        <p:spPr>
          <a:xfrm>
            <a:off x="954504" y="3056885"/>
            <a:ext cx="9657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学院办公室可以提供电子签名制作服务，帮助有需要的老师制作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PNG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格式电子签名，发回给老师，日常使用时插入即可。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CCF2709-AB62-4175-B8E0-B91EFE1CC9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85238" r="68046" b="-4524"/>
          <a:stretch/>
        </p:blipFill>
        <p:spPr>
          <a:xfrm>
            <a:off x="1911775" y="304712"/>
            <a:ext cx="930694" cy="104703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326B66A-EB65-4E35-9A3B-0B937A30C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85238" r="68046" b="-4524"/>
          <a:stretch/>
        </p:blipFill>
        <p:spPr>
          <a:xfrm>
            <a:off x="9382995" y="334572"/>
            <a:ext cx="930694" cy="104703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EDA928D-61E2-4590-90E8-6131EA127B8C}"/>
              </a:ext>
            </a:extLst>
          </p:cNvPr>
          <p:cNvSpPr txBox="1"/>
          <p:nvPr/>
        </p:nvSpPr>
        <p:spPr>
          <a:xfrm>
            <a:off x="2745499" y="557704"/>
            <a:ext cx="6561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办实事</a:t>
            </a:r>
            <a:r>
              <a:rPr lang="en-US" altLang="zh-CN" sz="32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——</a:t>
            </a:r>
            <a:r>
              <a:rPr lang="zh-CN" altLang="en-US" sz="32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为教职工设计电子签名</a:t>
            </a:r>
          </a:p>
        </p:txBody>
      </p:sp>
    </p:spTree>
    <p:extLst>
      <p:ext uri="{BB962C8B-B14F-4D97-AF65-F5344CB8AC3E}">
        <p14:creationId xmlns:p14="http://schemas.microsoft.com/office/powerpoint/2010/main" val="202767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F5990E-AA3B-4866-9504-1366A8AA0F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85238" r="68046" b="-4524"/>
          <a:stretch/>
        </p:blipFill>
        <p:spPr>
          <a:xfrm>
            <a:off x="1911775" y="304712"/>
            <a:ext cx="930694" cy="10470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3C5DDA4-F80E-49EB-9A70-9BFBC202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85238" r="68046" b="-4524"/>
          <a:stretch/>
        </p:blipFill>
        <p:spPr>
          <a:xfrm>
            <a:off x="9382995" y="334572"/>
            <a:ext cx="930694" cy="10470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DDE27-037D-45D2-9FE8-88029B951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5" y="2140020"/>
            <a:ext cx="5125538" cy="2882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50">
            <a:extLst>
              <a:ext uri="{FF2B5EF4-FFF2-40B4-BE49-F238E27FC236}">
                <a16:creationId xmlns:a16="http://schemas.microsoft.com/office/drawing/2014/main" id="{35E8350C-B8FF-462F-8F85-ED254AF35622}"/>
              </a:ext>
            </a:extLst>
          </p:cNvPr>
          <p:cNvSpPr txBox="1"/>
          <p:nvPr/>
        </p:nvSpPr>
        <p:spPr>
          <a:xfrm>
            <a:off x="1615080" y="2246320"/>
            <a:ext cx="4327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第一时间获得高质量照片原图</a:t>
            </a:r>
            <a:endParaRPr lang="zh-CN" altLang="zh-CN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TextBox 50">
            <a:extLst>
              <a:ext uri="{FF2B5EF4-FFF2-40B4-BE49-F238E27FC236}">
                <a16:creationId xmlns:a16="http://schemas.microsoft.com/office/drawing/2014/main" id="{22017EDF-93BE-4B89-B805-9F9EF126548F}"/>
              </a:ext>
            </a:extLst>
          </p:cNvPr>
          <p:cNvSpPr txBox="1"/>
          <p:nvPr/>
        </p:nvSpPr>
        <p:spPr>
          <a:xfrm>
            <a:off x="1615080" y="2879983"/>
            <a:ext cx="44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以第三方视角进行新闻采写和编辑</a:t>
            </a:r>
            <a:endParaRPr lang="zh-CN" altLang="zh-CN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TextBox 50">
            <a:extLst>
              <a:ext uri="{FF2B5EF4-FFF2-40B4-BE49-F238E27FC236}">
                <a16:creationId xmlns:a16="http://schemas.microsoft.com/office/drawing/2014/main" id="{91AC1192-F56B-49D5-BB8F-22040B346641}"/>
              </a:ext>
            </a:extLst>
          </p:cNvPr>
          <p:cNvSpPr txBox="1"/>
          <p:nvPr/>
        </p:nvSpPr>
        <p:spPr>
          <a:xfrm>
            <a:off x="1615080" y="3503081"/>
            <a:ext cx="4327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减轻活动主办方负担</a:t>
            </a:r>
            <a:endParaRPr lang="zh-CN" altLang="zh-CN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TextBox 50">
            <a:extLst>
              <a:ext uri="{FF2B5EF4-FFF2-40B4-BE49-F238E27FC236}">
                <a16:creationId xmlns:a16="http://schemas.microsoft.com/office/drawing/2014/main" id="{A00F1253-5025-452E-9508-FEFEF9FD57FB}"/>
              </a:ext>
            </a:extLst>
          </p:cNvPr>
          <p:cNvSpPr txBox="1"/>
          <p:nvPr/>
        </p:nvSpPr>
        <p:spPr>
          <a:xfrm>
            <a:off x="1615080" y="4053990"/>
            <a:ext cx="4327394" cy="968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与“外院人”新媒体中心采写部密切合作</a:t>
            </a:r>
            <a:endParaRPr lang="zh-CN" altLang="zh-CN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8E66F92-7716-4DCF-8A17-EF981EB55566}"/>
              </a:ext>
            </a:extLst>
          </p:cNvPr>
          <p:cNvSpPr txBox="1"/>
          <p:nvPr/>
        </p:nvSpPr>
        <p:spPr>
          <a:xfrm>
            <a:off x="2743265" y="404594"/>
            <a:ext cx="6418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办实事</a:t>
            </a:r>
            <a:r>
              <a:rPr lang="en-US" altLang="zh-CN" sz="32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——</a:t>
            </a:r>
            <a:r>
              <a:rPr lang="zh-CN" altLang="en-US" sz="32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为系（所、中心）及老师提供活动拍照及新闻采写服务</a:t>
            </a:r>
          </a:p>
        </p:txBody>
      </p:sp>
    </p:spTree>
    <p:extLst>
      <p:ext uri="{BB962C8B-B14F-4D97-AF65-F5344CB8AC3E}">
        <p14:creationId xmlns:p14="http://schemas.microsoft.com/office/powerpoint/2010/main" val="192960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1FA637B-0649-4592-9592-43EAC535D5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85238" r="68046" b="-4524"/>
          <a:stretch/>
        </p:blipFill>
        <p:spPr>
          <a:xfrm>
            <a:off x="1911775" y="304712"/>
            <a:ext cx="930694" cy="10470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E21AF0-5A9A-41EE-9037-C4C8243883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85238" r="68046" b="-4524"/>
          <a:stretch/>
        </p:blipFill>
        <p:spPr>
          <a:xfrm>
            <a:off x="9382995" y="334572"/>
            <a:ext cx="930694" cy="104703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BCF5A89-DAC2-473C-9EA6-48DDA398136E}"/>
              </a:ext>
            </a:extLst>
          </p:cNvPr>
          <p:cNvSpPr txBox="1"/>
          <p:nvPr/>
        </p:nvSpPr>
        <p:spPr>
          <a:xfrm>
            <a:off x="2935621" y="531193"/>
            <a:ext cx="6019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办实事</a:t>
            </a:r>
            <a:r>
              <a:rPr lang="en-US" altLang="zh-CN" sz="32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——</a:t>
            </a:r>
            <a:r>
              <a:rPr lang="zh-CN" altLang="en-US" sz="32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建设专业化工会之家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5E25318E-8C88-4C2A-984D-F39D77178BBE}"/>
              </a:ext>
            </a:extLst>
          </p:cNvPr>
          <p:cNvGrpSpPr/>
          <p:nvPr/>
        </p:nvGrpSpPr>
        <p:grpSpPr>
          <a:xfrm>
            <a:off x="6500651" y="1492554"/>
            <a:ext cx="4379496" cy="3284622"/>
            <a:chOff x="6500651" y="1511408"/>
            <a:chExt cx="4379496" cy="328462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693888C-94EB-432D-964D-138EC7482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51" y="1511408"/>
              <a:ext cx="4379496" cy="328462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1B6E3BCB-C2EE-4A43-BE8B-7D8E0C18DBAE}"/>
                </a:ext>
              </a:extLst>
            </p:cNvPr>
            <p:cNvCxnSpPr>
              <a:cxnSpLocks/>
            </p:cNvCxnSpPr>
            <p:nvPr/>
          </p:nvCxnSpPr>
          <p:spPr>
            <a:xfrm>
              <a:off x="6933436" y="4145883"/>
              <a:ext cx="942679" cy="0"/>
            </a:xfrm>
            <a:prstGeom prst="line">
              <a:avLst/>
            </a:prstGeom>
            <a:ln w="15875">
              <a:solidFill>
                <a:schemeClr val="accent2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C46C3E9-383F-4C23-943E-21DFA39146B2}"/>
                </a:ext>
              </a:extLst>
            </p:cNvPr>
            <p:cNvSpPr txBox="1"/>
            <p:nvPr/>
          </p:nvSpPr>
          <p:spPr>
            <a:xfrm>
              <a:off x="7584692" y="4160020"/>
              <a:ext cx="11057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椭圆仪</a:t>
              </a:r>
            </a:p>
          </p:txBody>
        </p: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D1C9B320-0406-474A-9939-C9E550110F9D}"/>
                </a:ext>
              </a:extLst>
            </p:cNvPr>
            <p:cNvCxnSpPr>
              <a:cxnSpLocks/>
            </p:cNvCxnSpPr>
            <p:nvPr/>
          </p:nvCxnSpPr>
          <p:spPr>
            <a:xfrm>
              <a:off x="7666205" y="3391739"/>
              <a:ext cx="471340" cy="0"/>
            </a:xfrm>
            <a:prstGeom prst="line">
              <a:avLst/>
            </a:prstGeom>
            <a:ln w="15875">
              <a:solidFill>
                <a:schemeClr val="accent2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8CD5E3CC-6001-4C91-B232-8F2780F32EE9}"/>
                </a:ext>
              </a:extLst>
            </p:cNvPr>
            <p:cNvSpPr txBox="1"/>
            <p:nvPr/>
          </p:nvSpPr>
          <p:spPr>
            <a:xfrm>
              <a:off x="7584692" y="3053185"/>
              <a:ext cx="11057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跑步机</a:t>
              </a:r>
            </a:p>
          </p:txBody>
        </p: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71CD4BB0-67DE-4D60-BFEC-10A070D82828}"/>
                </a:ext>
              </a:extLst>
            </p:cNvPr>
            <p:cNvCxnSpPr>
              <a:cxnSpLocks/>
            </p:cNvCxnSpPr>
            <p:nvPr/>
          </p:nvCxnSpPr>
          <p:spPr>
            <a:xfrm>
              <a:off x="9035613" y="3416346"/>
              <a:ext cx="471339" cy="0"/>
            </a:xfrm>
            <a:prstGeom prst="line">
              <a:avLst/>
            </a:prstGeom>
            <a:ln w="15875">
              <a:solidFill>
                <a:schemeClr val="accent2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93BE500F-61F8-4D4F-852F-11024D55E2E7}"/>
                </a:ext>
              </a:extLst>
            </p:cNvPr>
            <p:cNvSpPr txBox="1"/>
            <p:nvPr/>
          </p:nvSpPr>
          <p:spPr>
            <a:xfrm>
              <a:off x="9030280" y="3080140"/>
              <a:ext cx="15803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乒乓球发球机</a:t>
              </a: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1E7F7608-22B3-4717-8986-BC6264F7032F}"/>
              </a:ext>
            </a:extLst>
          </p:cNvPr>
          <p:cNvGrpSpPr/>
          <p:nvPr/>
        </p:nvGrpSpPr>
        <p:grpSpPr>
          <a:xfrm>
            <a:off x="1180746" y="1501982"/>
            <a:ext cx="4516163" cy="3284621"/>
            <a:chOff x="1180746" y="1511409"/>
            <a:chExt cx="4516163" cy="328462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D3C4489-D51C-43CF-9E3F-FC61FD015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0746" y="1511409"/>
              <a:ext cx="4379495" cy="32846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C0052D1E-DD71-4435-98FB-9CEA85CA4D9C}"/>
                </a:ext>
              </a:extLst>
            </p:cNvPr>
            <p:cNvCxnSpPr>
              <a:cxnSpLocks/>
            </p:cNvCxnSpPr>
            <p:nvPr/>
          </p:nvCxnSpPr>
          <p:spPr>
            <a:xfrm>
              <a:off x="4548285" y="2512061"/>
              <a:ext cx="0" cy="641658"/>
            </a:xfrm>
            <a:prstGeom prst="line">
              <a:avLst/>
            </a:prstGeom>
            <a:ln w="15875">
              <a:solidFill>
                <a:schemeClr val="accent2">
                  <a:lumMod val="7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C1FBEC98-FA40-4F8D-ADCC-24285CAF830D}"/>
                </a:ext>
              </a:extLst>
            </p:cNvPr>
            <p:cNvCxnSpPr>
              <a:cxnSpLocks/>
            </p:cNvCxnSpPr>
            <p:nvPr/>
          </p:nvCxnSpPr>
          <p:spPr>
            <a:xfrm>
              <a:off x="4548285" y="2512061"/>
              <a:ext cx="330931" cy="0"/>
            </a:xfrm>
            <a:prstGeom prst="line">
              <a:avLst/>
            </a:prstGeom>
            <a:ln w="158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BBA634A4-3AD3-4253-A553-B9477CC02DB5}"/>
                </a:ext>
              </a:extLst>
            </p:cNvPr>
            <p:cNvSpPr txBox="1"/>
            <p:nvPr/>
          </p:nvSpPr>
          <p:spPr>
            <a:xfrm>
              <a:off x="4591202" y="2517841"/>
              <a:ext cx="11057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按摩椅</a:t>
              </a:r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E540C78E-5369-4127-A1A8-8474D25B72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7333" y="3896372"/>
              <a:ext cx="949548" cy="0"/>
            </a:xfrm>
            <a:prstGeom prst="line">
              <a:avLst/>
            </a:prstGeom>
            <a:ln w="15875">
              <a:solidFill>
                <a:schemeClr val="accent2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BE50E16-13E5-4364-B1C2-4416DD5E6A4A}"/>
                </a:ext>
              </a:extLst>
            </p:cNvPr>
            <p:cNvSpPr txBox="1"/>
            <p:nvPr/>
          </p:nvSpPr>
          <p:spPr>
            <a:xfrm>
              <a:off x="1364479" y="3991995"/>
              <a:ext cx="11057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乒乓球台</a:t>
              </a:r>
            </a:p>
          </p:txBody>
        </p: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DC5C0823-3718-412C-8EC5-483FFE7B51E9}"/>
                </a:ext>
              </a:extLst>
            </p:cNvPr>
            <p:cNvCxnSpPr>
              <a:cxnSpLocks/>
            </p:cNvCxnSpPr>
            <p:nvPr/>
          </p:nvCxnSpPr>
          <p:spPr>
            <a:xfrm>
              <a:off x="3737580" y="3153719"/>
              <a:ext cx="0" cy="287262"/>
            </a:xfrm>
            <a:prstGeom prst="line">
              <a:avLst/>
            </a:prstGeom>
            <a:ln w="15875">
              <a:solidFill>
                <a:schemeClr val="accent2">
                  <a:lumMod val="7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AD569374-0918-45BF-9A63-9EC21E4CBF71}"/>
                </a:ext>
              </a:extLst>
            </p:cNvPr>
            <p:cNvSpPr txBox="1"/>
            <p:nvPr/>
          </p:nvSpPr>
          <p:spPr>
            <a:xfrm>
              <a:off x="4289237" y="3865497"/>
              <a:ext cx="11057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动感单车</a:t>
              </a:r>
            </a:p>
          </p:txBody>
        </p: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688CCF64-46C8-491C-936B-D651B8E433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79390" y="3764397"/>
              <a:ext cx="472473" cy="0"/>
            </a:xfrm>
            <a:prstGeom prst="line">
              <a:avLst/>
            </a:prstGeom>
            <a:ln w="15875">
              <a:solidFill>
                <a:schemeClr val="accent2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F846E38C-77A3-4629-BE4D-B6DA75D40864}"/>
                </a:ext>
              </a:extLst>
            </p:cNvPr>
            <p:cNvSpPr txBox="1"/>
            <p:nvPr/>
          </p:nvSpPr>
          <p:spPr>
            <a:xfrm>
              <a:off x="3370493" y="2845942"/>
              <a:ext cx="11057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划船机</a:t>
              </a:r>
            </a:p>
          </p:txBody>
        </p:sp>
      </p:grpSp>
      <p:sp>
        <p:nvSpPr>
          <p:cNvPr id="44" name="矩形 43">
            <a:extLst>
              <a:ext uri="{FF2B5EF4-FFF2-40B4-BE49-F238E27FC236}">
                <a16:creationId xmlns:a16="http://schemas.microsoft.com/office/drawing/2014/main" id="{A5CEDAFE-1D21-45BE-BB1F-3E59BAAEC572}"/>
              </a:ext>
            </a:extLst>
          </p:cNvPr>
          <p:cNvSpPr/>
          <p:nvPr/>
        </p:nvSpPr>
        <p:spPr>
          <a:xfrm>
            <a:off x="1517547" y="5038959"/>
            <a:ext cx="9093109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进一步加强工会之家建设，邀请专业人员指导，建设专业化“健身房”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邀请专业教练进行培训和指导，科学健身。</a:t>
            </a:r>
          </a:p>
        </p:txBody>
      </p:sp>
    </p:spTree>
    <p:extLst>
      <p:ext uri="{BB962C8B-B14F-4D97-AF65-F5344CB8AC3E}">
        <p14:creationId xmlns:p14="http://schemas.microsoft.com/office/powerpoint/2010/main" val="223718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E4F23504-06BF-447B-8450-91713D98A6A9}"/>
              </a:ext>
            </a:extLst>
          </p:cNvPr>
          <p:cNvGrpSpPr/>
          <p:nvPr/>
        </p:nvGrpSpPr>
        <p:grpSpPr>
          <a:xfrm>
            <a:off x="974428" y="2165150"/>
            <a:ext cx="2208643" cy="2527699"/>
            <a:chOff x="1138167" y="2858635"/>
            <a:chExt cx="2208643" cy="252769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F09FB5A6-2C93-4439-9B3F-190EDAF97B21}"/>
                </a:ext>
              </a:extLst>
            </p:cNvPr>
            <p:cNvSpPr/>
            <p:nvPr/>
          </p:nvSpPr>
          <p:spPr>
            <a:xfrm>
              <a:off x="1138167" y="3152786"/>
              <a:ext cx="2208643" cy="2233548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F7D8DB09-AAFB-48F4-AAF5-2E596AE5E51B}"/>
                </a:ext>
              </a:extLst>
            </p:cNvPr>
            <p:cNvGrpSpPr/>
            <p:nvPr/>
          </p:nvGrpSpPr>
          <p:grpSpPr>
            <a:xfrm>
              <a:off x="1946738" y="2858635"/>
              <a:ext cx="497357" cy="766101"/>
              <a:chOff x="1700334" y="4487003"/>
              <a:chExt cx="497357" cy="766101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4F1FAA37-64FC-4A47-BA05-423561A380D2}"/>
                  </a:ext>
                </a:extLst>
              </p:cNvPr>
              <p:cNvSpPr/>
              <p:nvPr/>
            </p:nvSpPr>
            <p:spPr>
              <a:xfrm>
                <a:off x="1700334" y="4487003"/>
                <a:ext cx="497357" cy="497357"/>
              </a:xfrm>
              <a:prstGeom prst="ellipse">
                <a:avLst/>
              </a:prstGeom>
              <a:solidFill>
                <a:srgbClr val="C10000"/>
              </a:solidFill>
              <a:ln>
                <a:solidFill>
                  <a:schemeClr val="bg1"/>
                </a:solidFill>
              </a:ln>
              <a:effectLst>
                <a:outerShdw blurRad="190500" dist="635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CFD87F6-CF7C-46C0-ABD0-C9ABB8D1348A}"/>
                  </a:ext>
                </a:extLst>
              </p:cNvPr>
              <p:cNvSpPr txBox="1"/>
              <p:nvPr/>
            </p:nvSpPr>
            <p:spPr>
              <a:xfrm>
                <a:off x="1726322" y="4545218"/>
                <a:ext cx="47136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cs typeface="+mn-ea"/>
                    <a:sym typeface="+mn-lt"/>
                  </a:rPr>
                  <a:t>01</a:t>
                </a:r>
                <a:endParaRPr lang="zh-CN" altLang="en-US" sz="20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7" name="TextBox 47">
              <a:extLst>
                <a:ext uri="{FF2B5EF4-FFF2-40B4-BE49-F238E27FC236}">
                  <a16:creationId xmlns:a16="http://schemas.microsoft.com/office/drawing/2014/main" id="{DAB864CC-F82B-4CB1-9274-E48E858E96F7}"/>
                </a:ext>
              </a:extLst>
            </p:cNvPr>
            <p:cNvSpPr txBox="1"/>
            <p:nvPr/>
          </p:nvSpPr>
          <p:spPr>
            <a:xfrm>
              <a:off x="1162362" y="4347124"/>
              <a:ext cx="2133944" cy="325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ts val="2000"/>
                </a:lnSpc>
                <a:defRPr sz="12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继续做好各楼间资料传递</a:t>
              </a:r>
            </a:p>
          </p:txBody>
        </p:sp>
        <p:sp>
          <p:nvSpPr>
            <p:cNvPr id="8" name="TextBox 191">
              <a:extLst>
                <a:ext uri="{FF2B5EF4-FFF2-40B4-BE49-F238E27FC236}">
                  <a16:creationId xmlns:a16="http://schemas.microsoft.com/office/drawing/2014/main" id="{3F0941B8-0011-4D09-A360-FDF243C4FC82}"/>
                </a:ext>
              </a:extLst>
            </p:cNvPr>
            <p:cNvSpPr txBox="1"/>
            <p:nvPr/>
          </p:nvSpPr>
          <p:spPr>
            <a:xfrm>
              <a:off x="1138167" y="3625806"/>
              <a:ext cx="2208643" cy="369332"/>
            </a:xfrm>
            <a:prstGeom prst="rect">
              <a:avLst/>
            </a:prstGeom>
            <a:solidFill>
              <a:srgbClr val="C10000"/>
            </a:solidFill>
            <a:effectLst>
              <a:outerShdw blurRad="1905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便民服务</a:t>
              </a:r>
              <a:endPara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CDE4196-EBB1-46AC-A19E-310A189F0556}"/>
              </a:ext>
            </a:extLst>
          </p:cNvPr>
          <p:cNvGrpSpPr/>
          <p:nvPr/>
        </p:nvGrpSpPr>
        <p:grpSpPr>
          <a:xfrm>
            <a:off x="3570009" y="2165150"/>
            <a:ext cx="2218366" cy="2527699"/>
            <a:chOff x="3704557" y="2825133"/>
            <a:chExt cx="2218366" cy="252769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7EDDE6C-74F6-4EC4-AA57-1C357A1E5CAB}"/>
                </a:ext>
              </a:extLst>
            </p:cNvPr>
            <p:cNvSpPr/>
            <p:nvPr/>
          </p:nvSpPr>
          <p:spPr>
            <a:xfrm>
              <a:off x="3714280" y="3119284"/>
              <a:ext cx="2208643" cy="2233548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019EECF4-2580-4EE2-B7EB-47477D8A547E}"/>
                </a:ext>
              </a:extLst>
            </p:cNvPr>
            <p:cNvGrpSpPr/>
            <p:nvPr/>
          </p:nvGrpSpPr>
          <p:grpSpPr>
            <a:xfrm>
              <a:off x="4522851" y="2825133"/>
              <a:ext cx="497357" cy="766101"/>
              <a:chOff x="1700334" y="4487003"/>
              <a:chExt cx="497357" cy="766101"/>
            </a:xfrm>
          </p:grpSpPr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DCF46843-7F2B-490C-A485-4B0B700F9F3D}"/>
                  </a:ext>
                </a:extLst>
              </p:cNvPr>
              <p:cNvSpPr/>
              <p:nvPr/>
            </p:nvSpPr>
            <p:spPr>
              <a:xfrm>
                <a:off x="1700334" y="4487003"/>
                <a:ext cx="497357" cy="497357"/>
              </a:xfrm>
              <a:prstGeom prst="ellipse">
                <a:avLst/>
              </a:prstGeom>
              <a:solidFill>
                <a:srgbClr val="EDB449"/>
              </a:solidFill>
              <a:ln>
                <a:solidFill>
                  <a:schemeClr val="bg1"/>
                </a:solidFill>
              </a:ln>
              <a:effectLst>
                <a:outerShdw blurRad="190500" dist="635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A75438B4-C2E8-481E-850D-65AFC34AEADD}"/>
                  </a:ext>
                </a:extLst>
              </p:cNvPr>
              <p:cNvSpPr txBox="1"/>
              <p:nvPr/>
            </p:nvSpPr>
            <p:spPr>
              <a:xfrm>
                <a:off x="1718702" y="4545218"/>
                <a:ext cx="47136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cs typeface="+mn-ea"/>
                    <a:sym typeface="+mn-lt"/>
                  </a:rPr>
                  <a:t>02</a:t>
                </a:r>
                <a:endParaRPr lang="zh-CN" altLang="en-US" sz="20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4" name="TextBox 47">
              <a:extLst>
                <a:ext uri="{FF2B5EF4-FFF2-40B4-BE49-F238E27FC236}">
                  <a16:creationId xmlns:a16="http://schemas.microsoft.com/office/drawing/2014/main" id="{73D56633-2DD9-44BF-995F-4D7343100D2E}"/>
                </a:ext>
              </a:extLst>
            </p:cNvPr>
            <p:cNvSpPr txBox="1"/>
            <p:nvPr/>
          </p:nvSpPr>
          <p:spPr>
            <a:xfrm>
              <a:off x="3704557" y="4255787"/>
              <a:ext cx="2133944" cy="58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>
                <a:lnSpc>
                  <a:spcPts val="2000"/>
                </a:lnSpc>
              </a:pPr>
              <a:r>
                <a:rPr lang="zh-CN" altLang="en-US" sz="1200" dirty="0">
                  <a:solidFill>
                    <a:schemeClr val="tx1"/>
                  </a:solidFill>
                  <a:cs typeface="+mn-ea"/>
                  <a:sym typeface="+mn-lt"/>
                </a:rPr>
                <a:t>继续做好各楼维护维保，做好办公环境优化、美化</a:t>
              </a:r>
            </a:p>
          </p:txBody>
        </p:sp>
        <p:sp>
          <p:nvSpPr>
            <p:cNvPr id="15" name="TextBox 191">
              <a:extLst>
                <a:ext uri="{FF2B5EF4-FFF2-40B4-BE49-F238E27FC236}">
                  <a16:creationId xmlns:a16="http://schemas.microsoft.com/office/drawing/2014/main" id="{C7CAFB5B-2B00-4F98-A6ED-9CE5490B30BB}"/>
                </a:ext>
              </a:extLst>
            </p:cNvPr>
            <p:cNvSpPr txBox="1"/>
            <p:nvPr/>
          </p:nvSpPr>
          <p:spPr>
            <a:xfrm>
              <a:off x="3714280" y="3592304"/>
              <a:ext cx="2208643" cy="369332"/>
            </a:xfrm>
            <a:prstGeom prst="rect">
              <a:avLst/>
            </a:prstGeom>
            <a:solidFill>
              <a:srgbClr val="EDB449"/>
            </a:solidFill>
            <a:effectLst>
              <a:outerShdw blurRad="1905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基础设施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A89916D-D2EA-4398-AB33-3384BAC29CAE}"/>
              </a:ext>
            </a:extLst>
          </p:cNvPr>
          <p:cNvGrpSpPr/>
          <p:nvPr/>
        </p:nvGrpSpPr>
        <p:grpSpPr>
          <a:xfrm>
            <a:off x="6185036" y="2165150"/>
            <a:ext cx="2208643" cy="2527699"/>
            <a:chOff x="6290393" y="2852887"/>
            <a:chExt cx="2208643" cy="2527699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3A54290A-21FE-4B24-A424-A6957D425E6A}"/>
                </a:ext>
              </a:extLst>
            </p:cNvPr>
            <p:cNvSpPr/>
            <p:nvPr/>
          </p:nvSpPr>
          <p:spPr>
            <a:xfrm>
              <a:off x="6290393" y="3147038"/>
              <a:ext cx="2208643" cy="2233548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DB4ED3C0-180B-42B1-A5D5-B4CA47678022}"/>
                </a:ext>
              </a:extLst>
            </p:cNvPr>
            <p:cNvGrpSpPr/>
            <p:nvPr/>
          </p:nvGrpSpPr>
          <p:grpSpPr>
            <a:xfrm>
              <a:off x="7098964" y="2852887"/>
              <a:ext cx="497357" cy="766101"/>
              <a:chOff x="1700334" y="4487003"/>
              <a:chExt cx="497357" cy="766101"/>
            </a:xfrm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C96C9F88-A9B4-4332-A077-B058F5E270F2}"/>
                  </a:ext>
                </a:extLst>
              </p:cNvPr>
              <p:cNvSpPr/>
              <p:nvPr/>
            </p:nvSpPr>
            <p:spPr>
              <a:xfrm>
                <a:off x="1700334" y="4487003"/>
                <a:ext cx="497357" cy="497357"/>
              </a:xfrm>
              <a:prstGeom prst="ellipse">
                <a:avLst/>
              </a:prstGeom>
              <a:solidFill>
                <a:srgbClr val="C10000"/>
              </a:solidFill>
              <a:ln>
                <a:solidFill>
                  <a:schemeClr val="bg1"/>
                </a:solidFill>
              </a:ln>
              <a:effectLst>
                <a:outerShdw blurRad="190500" dist="635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62E5749A-CA86-4333-BBF8-9D97C03E58ED}"/>
                  </a:ext>
                </a:extLst>
              </p:cNvPr>
              <p:cNvSpPr txBox="1"/>
              <p:nvPr/>
            </p:nvSpPr>
            <p:spPr>
              <a:xfrm>
                <a:off x="1713327" y="4545218"/>
                <a:ext cx="47136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cs typeface="+mn-ea"/>
                    <a:sym typeface="+mn-lt"/>
                  </a:rPr>
                  <a:t>03</a:t>
                </a:r>
                <a:endParaRPr lang="zh-CN" altLang="en-US" sz="20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1" name="TextBox 47">
              <a:extLst>
                <a:ext uri="{FF2B5EF4-FFF2-40B4-BE49-F238E27FC236}">
                  <a16:creationId xmlns:a16="http://schemas.microsoft.com/office/drawing/2014/main" id="{19C59373-EF1A-43B4-B6E7-DCA4F69F2F79}"/>
                </a:ext>
              </a:extLst>
            </p:cNvPr>
            <p:cNvSpPr txBox="1"/>
            <p:nvPr/>
          </p:nvSpPr>
          <p:spPr>
            <a:xfrm>
              <a:off x="6327742" y="4259204"/>
              <a:ext cx="2133944" cy="58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ts val="2000"/>
                </a:lnSpc>
                <a:defRPr sz="12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继续严格安全管理，切实保障师生的生命、财产安全</a:t>
              </a:r>
            </a:p>
          </p:txBody>
        </p:sp>
        <p:sp>
          <p:nvSpPr>
            <p:cNvPr id="22" name="TextBox 191">
              <a:extLst>
                <a:ext uri="{FF2B5EF4-FFF2-40B4-BE49-F238E27FC236}">
                  <a16:creationId xmlns:a16="http://schemas.microsoft.com/office/drawing/2014/main" id="{CC879AFE-480A-47FC-8B6E-2BF18B8F73ED}"/>
                </a:ext>
              </a:extLst>
            </p:cNvPr>
            <p:cNvSpPr txBox="1"/>
            <p:nvPr/>
          </p:nvSpPr>
          <p:spPr>
            <a:xfrm>
              <a:off x="6290393" y="3620058"/>
              <a:ext cx="2208643" cy="369332"/>
            </a:xfrm>
            <a:prstGeom prst="rect">
              <a:avLst/>
            </a:prstGeom>
            <a:solidFill>
              <a:srgbClr val="C10000"/>
            </a:solidFill>
            <a:effectLst>
              <a:outerShdw blurRad="1905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安全管理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AB5D6DC5-2A1F-4242-9B73-CC8C0C7DE1A6}"/>
              </a:ext>
            </a:extLst>
          </p:cNvPr>
          <p:cNvGrpSpPr/>
          <p:nvPr/>
        </p:nvGrpSpPr>
        <p:grpSpPr>
          <a:xfrm>
            <a:off x="8790339" y="2165150"/>
            <a:ext cx="2208643" cy="2527699"/>
            <a:chOff x="6290393" y="2852887"/>
            <a:chExt cx="2208643" cy="2527699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E76DE9F9-6879-4AF8-B457-0BD292A83008}"/>
                </a:ext>
              </a:extLst>
            </p:cNvPr>
            <p:cNvSpPr/>
            <p:nvPr/>
          </p:nvSpPr>
          <p:spPr>
            <a:xfrm>
              <a:off x="6290393" y="3147038"/>
              <a:ext cx="2208643" cy="2233548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80D284BF-6D5E-4DAB-9677-29033BB72661}"/>
                </a:ext>
              </a:extLst>
            </p:cNvPr>
            <p:cNvGrpSpPr/>
            <p:nvPr/>
          </p:nvGrpSpPr>
          <p:grpSpPr>
            <a:xfrm>
              <a:off x="7098964" y="2852887"/>
              <a:ext cx="497357" cy="766101"/>
              <a:chOff x="1700334" y="4487003"/>
              <a:chExt cx="497357" cy="766101"/>
            </a:xfrm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1D7E4764-DD8F-46E9-B5F1-7E99DFADDC2A}"/>
                  </a:ext>
                </a:extLst>
              </p:cNvPr>
              <p:cNvSpPr/>
              <p:nvPr/>
            </p:nvSpPr>
            <p:spPr>
              <a:xfrm>
                <a:off x="1700334" y="4487003"/>
                <a:ext cx="497357" cy="497357"/>
              </a:xfrm>
              <a:prstGeom prst="ellipse">
                <a:avLst/>
              </a:prstGeom>
              <a:solidFill>
                <a:srgbClr val="EDB449"/>
              </a:solidFill>
              <a:ln>
                <a:solidFill>
                  <a:schemeClr val="bg1"/>
                </a:solidFill>
              </a:ln>
              <a:effectLst>
                <a:outerShdw blurRad="190500" dist="635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EECFE554-2728-47B8-A24A-222241A41CB1}"/>
                  </a:ext>
                </a:extLst>
              </p:cNvPr>
              <p:cNvSpPr txBox="1"/>
              <p:nvPr/>
            </p:nvSpPr>
            <p:spPr>
              <a:xfrm>
                <a:off x="1718702" y="4545218"/>
                <a:ext cx="47136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cs typeface="+mn-ea"/>
                    <a:sym typeface="+mn-lt"/>
                  </a:rPr>
                  <a:t>04</a:t>
                </a:r>
                <a:endParaRPr lang="zh-CN" altLang="en-US" sz="20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E960EDC5-10A0-4A23-B163-B9F3A2823F05}"/>
                </a:ext>
              </a:extLst>
            </p:cNvPr>
            <p:cNvSpPr txBox="1"/>
            <p:nvPr/>
          </p:nvSpPr>
          <p:spPr>
            <a:xfrm>
              <a:off x="6314588" y="4341376"/>
              <a:ext cx="2133944" cy="838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ts val="2000"/>
                </a:lnSpc>
                <a:defRPr sz="12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继续开展“创建学习型团队”系列活动，加强各岗位、各科室之间的交流</a:t>
              </a:r>
            </a:p>
          </p:txBody>
        </p:sp>
        <p:sp>
          <p:nvSpPr>
            <p:cNvPr id="29" name="TextBox 191">
              <a:extLst>
                <a:ext uri="{FF2B5EF4-FFF2-40B4-BE49-F238E27FC236}">
                  <a16:creationId xmlns:a16="http://schemas.microsoft.com/office/drawing/2014/main" id="{623AC5A0-C741-4AD5-B781-75140DDCABAB}"/>
                </a:ext>
              </a:extLst>
            </p:cNvPr>
            <p:cNvSpPr txBox="1"/>
            <p:nvPr/>
          </p:nvSpPr>
          <p:spPr>
            <a:xfrm>
              <a:off x="6290393" y="3620058"/>
              <a:ext cx="2208643" cy="369332"/>
            </a:xfrm>
            <a:prstGeom prst="rect">
              <a:avLst/>
            </a:prstGeom>
            <a:solidFill>
              <a:srgbClr val="EDB449"/>
            </a:solidFill>
            <a:effectLst>
              <a:outerShdw blurRad="1905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培训交流</a:t>
              </a: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DB3B87F9-BD11-4550-8217-4D4A06934E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85238" r="68046" b="-4524"/>
          <a:stretch/>
        </p:blipFill>
        <p:spPr>
          <a:xfrm>
            <a:off x="1911775" y="304712"/>
            <a:ext cx="930694" cy="104703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A6057F8-D58F-4953-A9D9-0A04C4B313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85238" r="68046" b="-4524"/>
          <a:stretch/>
        </p:blipFill>
        <p:spPr>
          <a:xfrm>
            <a:off x="9382995" y="334572"/>
            <a:ext cx="930694" cy="1047030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321D2A11-CF76-4209-B055-8072C2D08E2D}"/>
              </a:ext>
            </a:extLst>
          </p:cNvPr>
          <p:cNvSpPr txBox="1"/>
          <p:nvPr/>
        </p:nvSpPr>
        <p:spPr>
          <a:xfrm>
            <a:off x="2842469" y="565699"/>
            <a:ext cx="6019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办实事</a:t>
            </a:r>
            <a:r>
              <a:rPr lang="en-US" altLang="zh-CN" sz="32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——</a:t>
            </a:r>
            <a:r>
              <a:rPr lang="zh-CN" altLang="en-US" sz="32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继续做好各项服务</a:t>
            </a:r>
          </a:p>
        </p:txBody>
      </p:sp>
    </p:spTree>
    <p:extLst>
      <p:ext uri="{BB962C8B-B14F-4D97-AF65-F5344CB8AC3E}">
        <p14:creationId xmlns:p14="http://schemas.microsoft.com/office/powerpoint/2010/main" val="228590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F48732E-2139-4855-A310-F73314C97AB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B3F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B4A041A-3EE7-47BB-A5DD-A45BE68767C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CF24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B12933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E548403-9DD5-41B4-9BDB-3861760AC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80" y="408426"/>
            <a:ext cx="3913640" cy="604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29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A9777C7-552B-4DA1-8DC3-42A24208CBB7}"/>
              </a:ext>
            </a:extLst>
          </p:cNvPr>
          <p:cNvSpPr/>
          <p:nvPr/>
        </p:nvSpPr>
        <p:spPr>
          <a:xfrm>
            <a:off x="10307320" y="4014372"/>
            <a:ext cx="385445" cy="141215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064A5BA1-EDE9-49E3-9DCB-6A81DE6BD87B}"/>
              </a:ext>
            </a:extLst>
          </p:cNvPr>
          <p:cNvSpPr/>
          <p:nvPr/>
        </p:nvSpPr>
        <p:spPr>
          <a:xfrm>
            <a:off x="1884045" y="2623722"/>
            <a:ext cx="8438923" cy="127508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noProof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TextBox 106">
            <a:extLst>
              <a:ext uri="{FF2B5EF4-FFF2-40B4-BE49-F238E27FC236}">
                <a16:creationId xmlns:a16="http://schemas.microsoft.com/office/drawing/2014/main" id="{D40E0BFA-0320-45DC-B4D9-44E77F8F264F}"/>
              </a:ext>
            </a:extLst>
          </p:cNvPr>
          <p:cNvSpPr txBox="1"/>
          <p:nvPr/>
        </p:nvSpPr>
        <p:spPr>
          <a:xfrm>
            <a:off x="1957070" y="2645312"/>
            <a:ext cx="8201025" cy="113223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indent="-342900" algn="just" eaLnBrk="1" hangingPunct="1">
              <a:lnSpc>
                <a:spcPct val="160000"/>
              </a:lnSpc>
              <a:spcBef>
                <a:spcPct val="0"/>
              </a:spcBef>
              <a:buClr>
                <a:srgbClr val="C00000"/>
              </a:buClr>
              <a:buFont typeface="+mj-ea"/>
              <a:buAutoNum type="circleNumDbPlain"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要把学习党史同总结经验、观照现实、推动工作结合起来，同解决实际问题结合起来，开展好“我为群众办实事”实践活动，把学习成效转化为工作动力和成效，防止学习和工作“两张皮”。</a:t>
            </a:r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E25092CC-9CAF-4A6B-89D9-781560B49A58}"/>
              </a:ext>
            </a:extLst>
          </p:cNvPr>
          <p:cNvSpPr txBox="1"/>
          <p:nvPr/>
        </p:nvSpPr>
        <p:spPr>
          <a:xfrm>
            <a:off x="1884045" y="1897917"/>
            <a:ext cx="8423910" cy="58105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di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 spc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其中非常重要的一条就是切实为群众办实事解难题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CC49E84-B5EB-4D58-AE75-CEAD745EAF18}"/>
              </a:ext>
            </a:extLst>
          </p:cNvPr>
          <p:cNvSpPr/>
          <p:nvPr/>
        </p:nvSpPr>
        <p:spPr>
          <a:xfrm>
            <a:off x="1884045" y="1954432"/>
            <a:ext cx="8439785" cy="5467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F009E3-DF90-423F-B5DB-9770EEF191CE}"/>
              </a:ext>
            </a:extLst>
          </p:cNvPr>
          <p:cNvSpPr/>
          <p:nvPr/>
        </p:nvSpPr>
        <p:spPr>
          <a:xfrm>
            <a:off x="10309225" y="1954432"/>
            <a:ext cx="385445" cy="54673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A2DA9854-1691-43C0-848E-141C3592F0D6}"/>
              </a:ext>
            </a:extLst>
          </p:cNvPr>
          <p:cNvSpPr/>
          <p:nvPr/>
        </p:nvSpPr>
        <p:spPr>
          <a:xfrm>
            <a:off x="1882775" y="4023897"/>
            <a:ext cx="8425180" cy="14026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noProof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TextBox 106">
            <a:extLst>
              <a:ext uri="{FF2B5EF4-FFF2-40B4-BE49-F238E27FC236}">
                <a16:creationId xmlns:a16="http://schemas.microsoft.com/office/drawing/2014/main" id="{FFB61016-0785-4083-946A-0E3692EB2765}"/>
              </a:ext>
            </a:extLst>
          </p:cNvPr>
          <p:cNvSpPr txBox="1"/>
          <p:nvPr/>
        </p:nvSpPr>
        <p:spPr>
          <a:xfrm>
            <a:off x="1955165" y="4064537"/>
            <a:ext cx="8275955" cy="113819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indent="-342900" algn="just" eaLnBrk="1" hangingPunct="1">
              <a:lnSpc>
                <a:spcPct val="160000"/>
              </a:lnSpc>
              <a:spcBef>
                <a:spcPct val="0"/>
              </a:spcBef>
              <a:buClr>
                <a:srgbClr val="C00000"/>
              </a:buClr>
              <a:buFont typeface="+mj-ea"/>
              <a:buAutoNum type="circleNumDbPlain" startAt="2"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坚持一切为了人民、一切依靠人民，始终把人民放在心中最高位置、把人民对美好生活的向往作为奋斗目标，推动改革发展成果更多更公平惠及全体人民，推动共同富裕取得更为明显的实质性进展，把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14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亿中国人民凝聚成推动中华民族伟大复兴的磅礴力量。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540EE4A-D7A0-413A-AF21-D40A907A16EF}"/>
              </a:ext>
            </a:extLst>
          </p:cNvPr>
          <p:cNvSpPr txBox="1"/>
          <p:nvPr/>
        </p:nvSpPr>
        <p:spPr>
          <a:xfrm>
            <a:off x="2398440" y="1406221"/>
            <a:ext cx="884682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习近平总书记指出，高标准高质量完成党史学习教育各项任务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2CC695C-F38D-45B1-A51B-4809B0B57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930" y="1055723"/>
            <a:ext cx="1628140" cy="94551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BA9B3A2B-54DF-484B-AB42-BB8D57B1C72F}"/>
              </a:ext>
            </a:extLst>
          </p:cNvPr>
          <p:cNvSpPr/>
          <p:nvPr/>
        </p:nvSpPr>
        <p:spPr>
          <a:xfrm>
            <a:off x="10322968" y="2616738"/>
            <a:ext cx="385445" cy="128988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57F1122-C838-4E55-B87D-BAD1588ABA39}"/>
              </a:ext>
            </a:extLst>
          </p:cNvPr>
          <p:cNvSpPr txBox="1"/>
          <p:nvPr/>
        </p:nvSpPr>
        <p:spPr>
          <a:xfrm>
            <a:off x="2398440" y="5523586"/>
            <a:ext cx="7021195" cy="4181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dist" rtl="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学与做相辅相成，“办实事”就是践行党的宗旨，把为民造福的实事办好。</a:t>
            </a:r>
          </a:p>
        </p:txBody>
      </p:sp>
      <p:cxnSp>
        <p:nvCxnSpPr>
          <p:cNvPr id="19" name="Aitds2">
            <a:extLst>
              <a:ext uri="{FF2B5EF4-FFF2-40B4-BE49-F238E27FC236}">
                <a16:creationId xmlns:a16="http://schemas.microsoft.com/office/drawing/2014/main" id="{E772EA30-20ED-4962-8288-D526BA3AEE62}"/>
              </a:ext>
            </a:extLst>
          </p:cNvPr>
          <p:cNvCxnSpPr/>
          <p:nvPr/>
        </p:nvCxnSpPr>
        <p:spPr>
          <a:xfrm>
            <a:off x="2398440" y="6004410"/>
            <a:ext cx="6876000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612860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六边形 8">
            <a:extLst>
              <a:ext uri="{FF2B5EF4-FFF2-40B4-BE49-F238E27FC236}">
                <a16:creationId xmlns:a16="http://schemas.microsoft.com/office/drawing/2014/main" id="{2CC909B4-C481-4797-B3F8-9FD992506B3F}"/>
              </a:ext>
            </a:extLst>
          </p:cNvPr>
          <p:cNvSpPr/>
          <p:nvPr/>
        </p:nvSpPr>
        <p:spPr>
          <a:xfrm>
            <a:off x="5016716" y="1676062"/>
            <a:ext cx="2021408" cy="1742594"/>
          </a:xfrm>
          <a:prstGeom prst="hexagon">
            <a:avLst/>
          </a:prstGeom>
          <a:solidFill>
            <a:srgbClr val="C00000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六边形 9">
            <a:extLst>
              <a:ext uri="{FF2B5EF4-FFF2-40B4-BE49-F238E27FC236}">
                <a16:creationId xmlns:a16="http://schemas.microsoft.com/office/drawing/2014/main" id="{817B792A-8DEE-4888-9117-3B7474082B72}"/>
              </a:ext>
            </a:extLst>
          </p:cNvPr>
          <p:cNvSpPr/>
          <p:nvPr/>
        </p:nvSpPr>
        <p:spPr>
          <a:xfrm>
            <a:off x="3363034" y="2580288"/>
            <a:ext cx="2021408" cy="1742594"/>
          </a:xfrm>
          <a:prstGeom prst="hexagon">
            <a:avLst/>
          </a:prstGeom>
          <a:solidFill>
            <a:srgbClr val="C00000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>
            <a:extLst>
              <a:ext uri="{FF2B5EF4-FFF2-40B4-BE49-F238E27FC236}">
                <a16:creationId xmlns:a16="http://schemas.microsoft.com/office/drawing/2014/main" id="{6ADB4926-1B87-4EA0-BBB2-79A7868D6F1E}"/>
              </a:ext>
            </a:extLst>
          </p:cNvPr>
          <p:cNvSpPr/>
          <p:nvPr/>
        </p:nvSpPr>
        <p:spPr>
          <a:xfrm>
            <a:off x="5016716" y="3494057"/>
            <a:ext cx="2021408" cy="1742594"/>
          </a:xfrm>
          <a:prstGeom prst="hexagon">
            <a:avLst/>
          </a:prstGeom>
          <a:solidFill>
            <a:srgbClr val="C00000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>
            <a:extLst>
              <a:ext uri="{FF2B5EF4-FFF2-40B4-BE49-F238E27FC236}">
                <a16:creationId xmlns:a16="http://schemas.microsoft.com/office/drawing/2014/main" id="{7A6C9B1D-FACF-476F-BCCF-68A709E3B106}"/>
              </a:ext>
            </a:extLst>
          </p:cNvPr>
          <p:cNvSpPr/>
          <p:nvPr/>
        </p:nvSpPr>
        <p:spPr>
          <a:xfrm>
            <a:off x="6666881" y="2580288"/>
            <a:ext cx="2021408" cy="1742594"/>
          </a:xfrm>
          <a:prstGeom prst="hexagon">
            <a:avLst/>
          </a:prstGeom>
          <a:solidFill>
            <a:srgbClr val="C00000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C6066760-F9A1-4F5F-B13A-17D507445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287" y="1828758"/>
            <a:ext cx="2526208" cy="45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marL="285750" indent="-285750" defTabSz="1088232">
              <a:lnSpc>
                <a:spcPct val="150000"/>
              </a:lnSpc>
              <a:buFont typeface="Wingdings" pitchFamily="2" charset="2"/>
              <a:buChar char="p"/>
            </a:pP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学院教职工</a:t>
            </a:r>
            <a:endParaRPr lang="en-US" altLang="zh-CN" sz="2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6ED283E-CDD9-468E-9829-B040D95A8D40}"/>
              </a:ext>
            </a:extLst>
          </p:cNvPr>
          <p:cNvGrpSpPr/>
          <p:nvPr/>
        </p:nvGrpSpPr>
        <p:grpSpPr>
          <a:xfrm>
            <a:off x="5755045" y="3758287"/>
            <a:ext cx="681911" cy="1144842"/>
            <a:chOff x="8340726" y="425450"/>
            <a:chExt cx="563563" cy="946150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35BC4B-B8F8-4F16-B130-15B00AC879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9" y="425450"/>
              <a:ext cx="552450" cy="811213"/>
            </a:xfrm>
            <a:custGeom>
              <a:avLst/>
              <a:gdLst>
                <a:gd name="T0" fmla="*/ 139 w 147"/>
                <a:gd name="T1" fmla="*/ 137 h 216"/>
                <a:gd name="T2" fmla="*/ 114 w 147"/>
                <a:gd name="T3" fmla="*/ 104 h 216"/>
                <a:gd name="T4" fmla="*/ 96 w 147"/>
                <a:gd name="T5" fmla="*/ 95 h 216"/>
                <a:gd name="T6" fmla="*/ 74 w 147"/>
                <a:gd name="T7" fmla="*/ 104 h 216"/>
                <a:gd name="T8" fmla="*/ 84 w 147"/>
                <a:gd name="T9" fmla="*/ 60 h 216"/>
                <a:gd name="T10" fmla="*/ 88 w 147"/>
                <a:gd name="T11" fmla="*/ 15 h 216"/>
                <a:gd name="T12" fmla="*/ 66 w 147"/>
                <a:gd name="T13" fmla="*/ 45 h 216"/>
                <a:gd name="T14" fmla="*/ 51 w 147"/>
                <a:gd name="T15" fmla="*/ 86 h 216"/>
                <a:gd name="T16" fmla="*/ 45 w 147"/>
                <a:gd name="T17" fmla="*/ 47 h 216"/>
                <a:gd name="T18" fmla="*/ 44 w 147"/>
                <a:gd name="T19" fmla="*/ 26 h 216"/>
                <a:gd name="T20" fmla="*/ 28 w 147"/>
                <a:gd name="T21" fmla="*/ 22 h 216"/>
                <a:gd name="T22" fmla="*/ 26 w 147"/>
                <a:gd name="T23" fmla="*/ 62 h 216"/>
                <a:gd name="T24" fmla="*/ 30 w 147"/>
                <a:gd name="T25" fmla="*/ 111 h 216"/>
                <a:gd name="T26" fmla="*/ 22 w 147"/>
                <a:gd name="T27" fmla="*/ 78 h 216"/>
                <a:gd name="T28" fmla="*/ 8 w 147"/>
                <a:gd name="T29" fmla="*/ 57 h 216"/>
                <a:gd name="T30" fmla="*/ 1 w 147"/>
                <a:gd name="T31" fmla="*/ 92 h 216"/>
                <a:gd name="T32" fmla="*/ 11 w 147"/>
                <a:gd name="T33" fmla="*/ 128 h 216"/>
                <a:gd name="T34" fmla="*/ 21 w 147"/>
                <a:gd name="T35" fmla="*/ 161 h 216"/>
                <a:gd name="T36" fmla="*/ 18 w 147"/>
                <a:gd name="T37" fmla="*/ 178 h 216"/>
                <a:gd name="T38" fmla="*/ 74 w 147"/>
                <a:gd name="T39" fmla="*/ 216 h 216"/>
                <a:gd name="T40" fmla="*/ 107 w 147"/>
                <a:gd name="T41" fmla="*/ 189 h 216"/>
                <a:gd name="T42" fmla="*/ 140 w 147"/>
                <a:gd name="T43" fmla="*/ 167 h 216"/>
                <a:gd name="T44" fmla="*/ 139 w 147"/>
                <a:gd name="T45" fmla="*/ 137 h 216"/>
                <a:gd name="T46" fmla="*/ 101 w 147"/>
                <a:gd name="T47" fmla="*/ 158 h 216"/>
                <a:gd name="T48" fmla="*/ 76 w 147"/>
                <a:gd name="T49" fmla="*/ 141 h 216"/>
                <a:gd name="T50" fmla="*/ 85 w 147"/>
                <a:gd name="T51" fmla="*/ 126 h 216"/>
                <a:gd name="T52" fmla="*/ 100 w 147"/>
                <a:gd name="T53" fmla="*/ 119 h 216"/>
                <a:gd name="T54" fmla="*/ 115 w 147"/>
                <a:gd name="T55" fmla="*/ 129 h 216"/>
                <a:gd name="T56" fmla="*/ 127 w 147"/>
                <a:gd name="T57" fmla="*/ 143 h 216"/>
                <a:gd name="T58" fmla="*/ 101 w 147"/>
                <a:gd name="T59" fmla="*/ 15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7" h="216">
                  <a:moveTo>
                    <a:pt x="139" y="137"/>
                  </a:moveTo>
                  <a:cubicBezTo>
                    <a:pt x="136" y="123"/>
                    <a:pt x="126" y="112"/>
                    <a:pt x="114" y="104"/>
                  </a:cubicBezTo>
                  <a:cubicBezTo>
                    <a:pt x="108" y="99"/>
                    <a:pt x="104" y="95"/>
                    <a:pt x="96" y="95"/>
                  </a:cubicBezTo>
                  <a:cubicBezTo>
                    <a:pt x="89" y="95"/>
                    <a:pt x="80" y="101"/>
                    <a:pt x="74" y="104"/>
                  </a:cubicBezTo>
                  <a:cubicBezTo>
                    <a:pt x="76" y="89"/>
                    <a:pt x="81" y="75"/>
                    <a:pt x="84" y="60"/>
                  </a:cubicBezTo>
                  <a:cubicBezTo>
                    <a:pt x="86" y="47"/>
                    <a:pt x="96" y="27"/>
                    <a:pt x="88" y="15"/>
                  </a:cubicBezTo>
                  <a:cubicBezTo>
                    <a:pt x="79" y="0"/>
                    <a:pt x="68" y="39"/>
                    <a:pt x="66" y="45"/>
                  </a:cubicBezTo>
                  <a:cubicBezTo>
                    <a:pt x="61" y="59"/>
                    <a:pt x="55" y="72"/>
                    <a:pt x="51" y="86"/>
                  </a:cubicBezTo>
                  <a:cubicBezTo>
                    <a:pt x="48" y="73"/>
                    <a:pt x="46" y="60"/>
                    <a:pt x="45" y="47"/>
                  </a:cubicBezTo>
                  <a:cubicBezTo>
                    <a:pt x="45" y="42"/>
                    <a:pt x="46" y="31"/>
                    <a:pt x="44" y="26"/>
                  </a:cubicBezTo>
                  <a:cubicBezTo>
                    <a:pt x="41" y="20"/>
                    <a:pt x="32" y="14"/>
                    <a:pt x="28" y="22"/>
                  </a:cubicBezTo>
                  <a:cubicBezTo>
                    <a:pt x="23" y="31"/>
                    <a:pt x="26" y="52"/>
                    <a:pt x="26" y="62"/>
                  </a:cubicBezTo>
                  <a:cubicBezTo>
                    <a:pt x="26" y="78"/>
                    <a:pt x="27" y="95"/>
                    <a:pt x="30" y="111"/>
                  </a:cubicBezTo>
                  <a:cubicBezTo>
                    <a:pt x="20" y="102"/>
                    <a:pt x="21" y="90"/>
                    <a:pt x="22" y="78"/>
                  </a:cubicBezTo>
                  <a:cubicBezTo>
                    <a:pt x="22" y="72"/>
                    <a:pt x="20" y="48"/>
                    <a:pt x="8" y="57"/>
                  </a:cubicBezTo>
                  <a:cubicBezTo>
                    <a:pt x="3" y="61"/>
                    <a:pt x="0" y="86"/>
                    <a:pt x="1" y="92"/>
                  </a:cubicBezTo>
                  <a:cubicBezTo>
                    <a:pt x="2" y="106"/>
                    <a:pt x="3" y="116"/>
                    <a:pt x="11" y="128"/>
                  </a:cubicBezTo>
                  <a:cubicBezTo>
                    <a:pt x="18" y="139"/>
                    <a:pt x="22" y="148"/>
                    <a:pt x="21" y="161"/>
                  </a:cubicBezTo>
                  <a:cubicBezTo>
                    <a:pt x="21" y="167"/>
                    <a:pt x="19" y="172"/>
                    <a:pt x="18" y="178"/>
                  </a:cubicBezTo>
                  <a:cubicBezTo>
                    <a:pt x="22" y="193"/>
                    <a:pt x="49" y="214"/>
                    <a:pt x="74" y="216"/>
                  </a:cubicBezTo>
                  <a:cubicBezTo>
                    <a:pt x="87" y="213"/>
                    <a:pt x="97" y="197"/>
                    <a:pt x="107" y="189"/>
                  </a:cubicBezTo>
                  <a:cubicBezTo>
                    <a:pt x="116" y="181"/>
                    <a:pt x="134" y="178"/>
                    <a:pt x="140" y="167"/>
                  </a:cubicBezTo>
                  <a:cubicBezTo>
                    <a:pt x="147" y="156"/>
                    <a:pt x="142" y="147"/>
                    <a:pt x="139" y="137"/>
                  </a:cubicBezTo>
                  <a:close/>
                  <a:moveTo>
                    <a:pt x="101" y="158"/>
                  </a:moveTo>
                  <a:cubicBezTo>
                    <a:pt x="95" y="157"/>
                    <a:pt x="79" y="147"/>
                    <a:pt x="76" y="141"/>
                  </a:cubicBezTo>
                  <a:cubicBezTo>
                    <a:pt x="77" y="137"/>
                    <a:pt x="81" y="128"/>
                    <a:pt x="85" y="126"/>
                  </a:cubicBezTo>
                  <a:cubicBezTo>
                    <a:pt x="90" y="122"/>
                    <a:pt x="95" y="126"/>
                    <a:pt x="100" y="119"/>
                  </a:cubicBezTo>
                  <a:cubicBezTo>
                    <a:pt x="102" y="123"/>
                    <a:pt x="114" y="128"/>
                    <a:pt x="115" y="129"/>
                  </a:cubicBezTo>
                  <a:cubicBezTo>
                    <a:pt x="116" y="133"/>
                    <a:pt x="123" y="141"/>
                    <a:pt x="127" y="143"/>
                  </a:cubicBezTo>
                  <a:cubicBezTo>
                    <a:pt x="118" y="147"/>
                    <a:pt x="114" y="160"/>
                    <a:pt x="101" y="1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45E017F6-F781-48D4-94CC-1762CD1F1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0726" y="1162050"/>
              <a:ext cx="255588" cy="209550"/>
            </a:xfrm>
            <a:custGeom>
              <a:avLst/>
              <a:gdLst>
                <a:gd name="T0" fmla="*/ 12 w 68"/>
                <a:gd name="T1" fmla="*/ 0 h 56"/>
                <a:gd name="T2" fmla="*/ 0 w 68"/>
                <a:gd name="T3" fmla="*/ 16 h 56"/>
                <a:gd name="T4" fmla="*/ 20 w 68"/>
                <a:gd name="T5" fmla="*/ 40 h 56"/>
                <a:gd name="T6" fmla="*/ 56 w 68"/>
                <a:gd name="T7" fmla="*/ 56 h 56"/>
                <a:gd name="T8" fmla="*/ 68 w 68"/>
                <a:gd name="T9" fmla="*/ 31 h 56"/>
                <a:gd name="T10" fmla="*/ 32 w 68"/>
                <a:gd name="T11" fmla="*/ 17 h 56"/>
                <a:gd name="T12" fmla="*/ 12 w 68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56">
                  <a:moveTo>
                    <a:pt x="12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4" y="23"/>
                    <a:pt x="11" y="34"/>
                    <a:pt x="20" y="40"/>
                  </a:cubicBezTo>
                  <a:cubicBezTo>
                    <a:pt x="27" y="44"/>
                    <a:pt x="41" y="54"/>
                    <a:pt x="56" y="56"/>
                  </a:cubicBezTo>
                  <a:cubicBezTo>
                    <a:pt x="68" y="31"/>
                    <a:pt x="68" y="31"/>
                    <a:pt x="68" y="31"/>
                  </a:cubicBezTo>
                  <a:cubicBezTo>
                    <a:pt x="54" y="30"/>
                    <a:pt x="38" y="21"/>
                    <a:pt x="32" y="17"/>
                  </a:cubicBezTo>
                  <a:cubicBezTo>
                    <a:pt x="23" y="11"/>
                    <a:pt x="17" y="5"/>
                    <a:pt x="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4C106C9B-35B9-4BD2-9D50-CC89EEADD7CA}"/>
              </a:ext>
            </a:extLst>
          </p:cNvPr>
          <p:cNvGrpSpPr/>
          <p:nvPr/>
        </p:nvGrpSpPr>
        <p:grpSpPr>
          <a:xfrm>
            <a:off x="5718548" y="2101716"/>
            <a:ext cx="691515" cy="891286"/>
            <a:chOff x="8070851" y="1890713"/>
            <a:chExt cx="571500" cy="736600"/>
          </a:xfrm>
        </p:grpSpPr>
        <p:sp>
          <p:nvSpPr>
            <p:cNvPr id="21" name="Freeform 41">
              <a:extLst>
                <a:ext uri="{FF2B5EF4-FFF2-40B4-BE49-F238E27FC236}">
                  <a16:creationId xmlns:a16="http://schemas.microsoft.com/office/drawing/2014/main" id="{DA32E309-D339-40F0-88F4-D12B91029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8176" y="2468563"/>
              <a:ext cx="349250" cy="158750"/>
            </a:xfrm>
            <a:custGeom>
              <a:avLst/>
              <a:gdLst>
                <a:gd name="T0" fmla="*/ 38 w 93"/>
                <a:gd name="T1" fmla="*/ 7 h 42"/>
                <a:gd name="T2" fmla="*/ 3 w 93"/>
                <a:gd name="T3" fmla="*/ 0 h 42"/>
                <a:gd name="T4" fmla="*/ 0 w 93"/>
                <a:gd name="T5" fmla="*/ 25 h 42"/>
                <a:gd name="T6" fmla="*/ 40 w 93"/>
                <a:gd name="T7" fmla="*/ 39 h 42"/>
                <a:gd name="T8" fmla="*/ 93 w 93"/>
                <a:gd name="T9" fmla="*/ 36 h 42"/>
                <a:gd name="T10" fmla="*/ 91 w 93"/>
                <a:gd name="T11" fmla="*/ 2 h 42"/>
                <a:gd name="T12" fmla="*/ 38 w 93"/>
                <a:gd name="T13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42">
                  <a:moveTo>
                    <a:pt x="38" y="7"/>
                  </a:moveTo>
                  <a:cubicBezTo>
                    <a:pt x="24" y="6"/>
                    <a:pt x="12" y="4"/>
                    <a:pt x="3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0" y="31"/>
                    <a:pt x="25" y="38"/>
                    <a:pt x="40" y="39"/>
                  </a:cubicBezTo>
                  <a:cubicBezTo>
                    <a:pt x="51" y="40"/>
                    <a:pt x="75" y="42"/>
                    <a:pt x="93" y="36"/>
                  </a:cubicBezTo>
                  <a:cubicBezTo>
                    <a:pt x="91" y="2"/>
                    <a:pt x="91" y="2"/>
                    <a:pt x="91" y="2"/>
                  </a:cubicBezTo>
                  <a:cubicBezTo>
                    <a:pt x="73" y="9"/>
                    <a:pt x="48" y="8"/>
                    <a:pt x="38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42">
              <a:extLst>
                <a:ext uri="{FF2B5EF4-FFF2-40B4-BE49-F238E27FC236}">
                  <a16:creationId xmlns:a16="http://schemas.microsoft.com/office/drawing/2014/main" id="{68C89AA6-87C0-44BB-B51E-2117F2D52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0851" y="1890713"/>
              <a:ext cx="571500" cy="555625"/>
            </a:xfrm>
            <a:custGeom>
              <a:avLst/>
              <a:gdLst>
                <a:gd name="T0" fmla="*/ 149 w 152"/>
                <a:gd name="T1" fmla="*/ 35 h 148"/>
                <a:gd name="T2" fmla="*/ 142 w 152"/>
                <a:gd name="T3" fmla="*/ 26 h 148"/>
                <a:gd name="T4" fmla="*/ 133 w 152"/>
                <a:gd name="T5" fmla="*/ 22 h 148"/>
                <a:gd name="T6" fmla="*/ 126 w 152"/>
                <a:gd name="T7" fmla="*/ 17 h 148"/>
                <a:gd name="T8" fmla="*/ 119 w 152"/>
                <a:gd name="T9" fmla="*/ 11 h 148"/>
                <a:gd name="T10" fmla="*/ 110 w 152"/>
                <a:gd name="T11" fmla="*/ 11 h 148"/>
                <a:gd name="T12" fmla="*/ 100 w 152"/>
                <a:gd name="T13" fmla="*/ 7 h 148"/>
                <a:gd name="T14" fmla="*/ 91 w 152"/>
                <a:gd name="T15" fmla="*/ 1 h 148"/>
                <a:gd name="T16" fmla="*/ 80 w 152"/>
                <a:gd name="T17" fmla="*/ 3 h 148"/>
                <a:gd name="T18" fmla="*/ 70 w 152"/>
                <a:gd name="T19" fmla="*/ 5 h 148"/>
                <a:gd name="T20" fmla="*/ 60 w 152"/>
                <a:gd name="T21" fmla="*/ 2 h 148"/>
                <a:gd name="T22" fmla="*/ 49 w 152"/>
                <a:gd name="T23" fmla="*/ 2 h 148"/>
                <a:gd name="T24" fmla="*/ 38 w 152"/>
                <a:gd name="T25" fmla="*/ 9 h 148"/>
                <a:gd name="T26" fmla="*/ 33 w 152"/>
                <a:gd name="T27" fmla="*/ 19 h 148"/>
                <a:gd name="T28" fmla="*/ 32 w 152"/>
                <a:gd name="T29" fmla="*/ 30 h 148"/>
                <a:gd name="T30" fmla="*/ 24 w 152"/>
                <a:gd name="T31" fmla="*/ 43 h 148"/>
                <a:gd name="T32" fmla="*/ 17 w 152"/>
                <a:gd name="T33" fmla="*/ 47 h 148"/>
                <a:gd name="T34" fmla="*/ 20 w 152"/>
                <a:gd name="T35" fmla="*/ 37 h 148"/>
                <a:gd name="T36" fmla="*/ 24 w 152"/>
                <a:gd name="T37" fmla="*/ 29 h 148"/>
                <a:gd name="T38" fmla="*/ 25 w 152"/>
                <a:gd name="T39" fmla="*/ 27 h 148"/>
                <a:gd name="T40" fmla="*/ 16 w 152"/>
                <a:gd name="T41" fmla="*/ 29 h 148"/>
                <a:gd name="T42" fmla="*/ 4 w 152"/>
                <a:gd name="T43" fmla="*/ 35 h 148"/>
                <a:gd name="T44" fmla="*/ 0 w 152"/>
                <a:gd name="T45" fmla="*/ 52 h 148"/>
                <a:gd name="T46" fmla="*/ 2 w 152"/>
                <a:gd name="T47" fmla="*/ 72 h 148"/>
                <a:gd name="T48" fmla="*/ 11 w 152"/>
                <a:gd name="T49" fmla="*/ 90 h 148"/>
                <a:gd name="T50" fmla="*/ 28 w 152"/>
                <a:gd name="T51" fmla="*/ 110 h 148"/>
                <a:gd name="T52" fmla="*/ 40 w 152"/>
                <a:gd name="T53" fmla="*/ 128 h 148"/>
                <a:gd name="T54" fmla="*/ 69 w 152"/>
                <a:gd name="T55" fmla="*/ 143 h 148"/>
                <a:gd name="T56" fmla="*/ 117 w 152"/>
                <a:gd name="T57" fmla="*/ 145 h 148"/>
                <a:gd name="T58" fmla="*/ 138 w 152"/>
                <a:gd name="T59" fmla="*/ 131 h 148"/>
                <a:gd name="T60" fmla="*/ 142 w 152"/>
                <a:gd name="T61" fmla="*/ 114 h 148"/>
                <a:gd name="T62" fmla="*/ 149 w 152"/>
                <a:gd name="T63" fmla="*/ 92 h 148"/>
                <a:gd name="T64" fmla="*/ 152 w 152"/>
                <a:gd name="T65" fmla="*/ 62 h 148"/>
                <a:gd name="T66" fmla="*/ 149 w 152"/>
                <a:gd name="T67" fmla="*/ 3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2" h="148">
                  <a:moveTo>
                    <a:pt x="149" y="35"/>
                  </a:moveTo>
                  <a:cubicBezTo>
                    <a:pt x="148" y="31"/>
                    <a:pt x="144" y="27"/>
                    <a:pt x="142" y="26"/>
                  </a:cubicBezTo>
                  <a:cubicBezTo>
                    <a:pt x="140" y="24"/>
                    <a:pt x="136" y="23"/>
                    <a:pt x="133" y="22"/>
                  </a:cubicBezTo>
                  <a:cubicBezTo>
                    <a:pt x="130" y="22"/>
                    <a:pt x="127" y="19"/>
                    <a:pt x="126" y="17"/>
                  </a:cubicBezTo>
                  <a:cubicBezTo>
                    <a:pt x="124" y="15"/>
                    <a:pt x="121" y="12"/>
                    <a:pt x="119" y="11"/>
                  </a:cubicBezTo>
                  <a:cubicBezTo>
                    <a:pt x="117" y="10"/>
                    <a:pt x="113" y="10"/>
                    <a:pt x="110" y="11"/>
                  </a:cubicBezTo>
                  <a:cubicBezTo>
                    <a:pt x="107" y="12"/>
                    <a:pt x="102" y="10"/>
                    <a:pt x="100" y="7"/>
                  </a:cubicBezTo>
                  <a:cubicBezTo>
                    <a:pt x="98" y="4"/>
                    <a:pt x="93" y="1"/>
                    <a:pt x="91" y="1"/>
                  </a:cubicBezTo>
                  <a:cubicBezTo>
                    <a:pt x="88" y="0"/>
                    <a:pt x="83" y="1"/>
                    <a:pt x="80" y="3"/>
                  </a:cubicBezTo>
                  <a:cubicBezTo>
                    <a:pt x="77" y="5"/>
                    <a:pt x="73" y="6"/>
                    <a:pt x="70" y="5"/>
                  </a:cubicBezTo>
                  <a:cubicBezTo>
                    <a:pt x="68" y="5"/>
                    <a:pt x="63" y="3"/>
                    <a:pt x="60" y="2"/>
                  </a:cubicBezTo>
                  <a:cubicBezTo>
                    <a:pt x="56" y="1"/>
                    <a:pt x="51" y="1"/>
                    <a:pt x="49" y="2"/>
                  </a:cubicBezTo>
                  <a:cubicBezTo>
                    <a:pt x="46" y="3"/>
                    <a:pt x="41" y="6"/>
                    <a:pt x="38" y="9"/>
                  </a:cubicBezTo>
                  <a:cubicBezTo>
                    <a:pt x="35" y="12"/>
                    <a:pt x="32" y="17"/>
                    <a:pt x="33" y="19"/>
                  </a:cubicBezTo>
                  <a:cubicBezTo>
                    <a:pt x="33" y="22"/>
                    <a:pt x="33" y="27"/>
                    <a:pt x="32" y="30"/>
                  </a:cubicBezTo>
                  <a:cubicBezTo>
                    <a:pt x="31" y="33"/>
                    <a:pt x="27" y="39"/>
                    <a:pt x="24" y="43"/>
                  </a:cubicBezTo>
                  <a:cubicBezTo>
                    <a:pt x="20" y="48"/>
                    <a:pt x="17" y="49"/>
                    <a:pt x="17" y="47"/>
                  </a:cubicBezTo>
                  <a:cubicBezTo>
                    <a:pt x="17" y="44"/>
                    <a:pt x="18" y="40"/>
                    <a:pt x="20" y="37"/>
                  </a:cubicBezTo>
                  <a:cubicBezTo>
                    <a:pt x="21" y="34"/>
                    <a:pt x="23" y="31"/>
                    <a:pt x="24" y="29"/>
                  </a:cubicBezTo>
                  <a:cubicBezTo>
                    <a:pt x="24" y="28"/>
                    <a:pt x="25" y="27"/>
                    <a:pt x="25" y="27"/>
                  </a:cubicBezTo>
                  <a:cubicBezTo>
                    <a:pt x="24" y="27"/>
                    <a:pt x="20" y="28"/>
                    <a:pt x="16" y="29"/>
                  </a:cubicBezTo>
                  <a:cubicBezTo>
                    <a:pt x="11" y="30"/>
                    <a:pt x="6" y="33"/>
                    <a:pt x="4" y="35"/>
                  </a:cubicBezTo>
                  <a:cubicBezTo>
                    <a:pt x="2" y="37"/>
                    <a:pt x="0" y="45"/>
                    <a:pt x="0" y="52"/>
                  </a:cubicBezTo>
                  <a:cubicBezTo>
                    <a:pt x="0" y="59"/>
                    <a:pt x="1" y="68"/>
                    <a:pt x="2" y="72"/>
                  </a:cubicBezTo>
                  <a:cubicBezTo>
                    <a:pt x="3" y="77"/>
                    <a:pt x="8" y="84"/>
                    <a:pt x="11" y="90"/>
                  </a:cubicBezTo>
                  <a:cubicBezTo>
                    <a:pt x="15" y="95"/>
                    <a:pt x="23" y="104"/>
                    <a:pt x="28" y="110"/>
                  </a:cubicBezTo>
                  <a:cubicBezTo>
                    <a:pt x="33" y="117"/>
                    <a:pt x="39" y="124"/>
                    <a:pt x="40" y="128"/>
                  </a:cubicBezTo>
                  <a:cubicBezTo>
                    <a:pt x="42" y="131"/>
                    <a:pt x="55" y="138"/>
                    <a:pt x="69" y="143"/>
                  </a:cubicBezTo>
                  <a:cubicBezTo>
                    <a:pt x="83" y="148"/>
                    <a:pt x="104" y="148"/>
                    <a:pt x="117" y="145"/>
                  </a:cubicBezTo>
                  <a:cubicBezTo>
                    <a:pt x="129" y="141"/>
                    <a:pt x="139" y="134"/>
                    <a:pt x="138" y="131"/>
                  </a:cubicBezTo>
                  <a:cubicBezTo>
                    <a:pt x="138" y="127"/>
                    <a:pt x="139" y="120"/>
                    <a:pt x="142" y="114"/>
                  </a:cubicBezTo>
                  <a:cubicBezTo>
                    <a:pt x="144" y="108"/>
                    <a:pt x="147" y="98"/>
                    <a:pt x="149" y="92"/>
                  </a:cubicBezTo>
                  <a:cubicBezTo>
                    <a:pt x="151" y="86"/>
                    <a:pt x="152" y="72"/>
                    <a:pt x="152" y="62"/>
                  </a:cubicBezTo>
                  <a:cubicBezTo>
                    <a:pt x="152" y="51"/>
                    <a:pt x="151" y="39"/>
                    <a:pt x="149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22FD274C-C3DB-4824-9201-ADDF76E4701C}"/>
              </a:ext>
            </a:extLst>
          </p:cNvPr>
          <p:cNvGrpSpPr/>
          <p:nvPr/>
        </p:nvGrpSpPr>
        <p:grpSpPr>
          <a:xfrm>
            <a:off x="3710075" y="3161258"/>
            <a:ext cx="1327325" cy="514795"/>
            <a:chOff x="5346701" y="4475163"/>
            <a:chExt cx="1096963" cy="425450"/>
          </a:xfrm>
        </p:grpSpPr>
        <p:sp>
          <p:nvSpPr>
            <p:cNvPr id="24" name="Freeform 47">
              <a:extLst>
                <a:ext uri="{FF2B5EF4-FFF2-40B4-BE49-F238E27FC236}">
                  <a16:creationId xmlns:a16="http://schemas.microsoft.com/office/drawing/2014/main" id="{877DB78D-A41A-4A61-B085-DDE167C60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4" y="4614863"/>
              <a:ext cx="120650" cy="258763"/>
            </a:xfrm>
            <a:custGeom>
              <a:avLst/>
              <a:gdLst>
                <a:gd name="T0" fmla="*/ 29 w 32"/>
                <a:gd name="T1" fmla="*/ 30 h 69"/>
                <a:gd name="T2" fmla="*/ 19 w 32"/>
                <a:gd name="T3" fmla="*/ 0 h 69"/>
                <a:gd name="T4" fmla="*/ 0 w 32"/>
                <a:gd name="T5" fmla="*/ 2 h 69"/>
                <a:gd name="T6" fmla="*/ 5 w 32"/>
                <a:gd name="T7" fmla="*/ 28 h 69"/>
                <a:gd name="T8" fmla="*/ 2 w 32"/>
                <a:gd name="T9" fmla="*/ 67 h 69"/>
                <a:gd name="T10" fmla="*/ 27 w 32"/>
                <a:gd name="T11" fmla="*/ 69 h 69"/>
                <a:gd name="T12" fmla="*/ 29 w 32"/>
                <a:gd name="T13" fmla="*/ 3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69">
                  <a:moveTo>
                    <a:pt x="29" y="30"/>
                  </a:moveTo>
                  <a:cubicBezTo>
                    <a:pt x="28" y="19"/>
                    <a:pt x="23" y="7"/>
                    <a:pt x="19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9"/>
                    <a:pt x="5" y="18"/>
                    <a:pt x="5" y="28"/>
                  </a:cubicBezTo>
                  <a:cubicBezTo>
                    <a:pt x="6" y="36"/>
                    <a:pt x="7" y="55"/>
                    <a:pt x="2" y="67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32" y="56"/>
                    <a:pt x="30" y="38"/>
                    <a:pt x="29" y="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48">
              <a:extLst>
                <a:ext uri="{FF2B5EF4-FFF2-40B4-BE49-F238E27FC236}">
                  <a16:creationId xmlns:a16="http://schemas.microsoft.com/office/drawing/2014/main" id="{7E98BF9B-2438-435F-8A85-70C15E779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0264" y="4475163"/>
              <a:ext cx="398463" cy="425450"/>
            </a:xfrm>
            <a:custGeom>
              <a:avLst/>
              <a:gdLst>
                <a:gd name="T0" fmla="*/ 90 w 106"/>
                <a:gd name="T1" fmla="*/ 30 h 113"/>
                <a:gd name="T2" fmla="*/ 78 w 106"/>
                <a:gd name="T3" fmla="*/ 20 h 113"/>
                <a:gd name="T4" fmla="*/ 62 w 106"/>
                <a:gd name="T5" fmla="*/ 8 h 113"/>
                <a:gd name="T6" fmla="*/ 49 w 106"/>
                <a:gd name="T7" fmla="*/ 1 h 113"/>
                <a:gd name="T8" fmla="*/ 34 w 106"/>
                <a:gd name="T9" fmla="*/ 0 h 113"/>
                <a:gd name="T10" fmla="*/ 22 w 106"/>
                <a:gd name="T11" fmla="*/ 2 h 113"/>
                <a:gd name="T12" fmla="*/ 17 w 106"/>
                <a:gd name="T13" fmla="*/ 11 h 113"/>
                <a:gd name="T14" fmla="*/ 16 w 106"/>
                <a:gd name="T15" fmla="*/ 18 h 113"/>
                <a:gd name="T16" fmla="*/ 17 w 106"/>
                <a:gd name="T17" fmla="*/ 17 h 113"/>
                <a:gd name="T18" fmla="*/ 23 w 106"/>
                <a:gd name="T19" fmla="*/ 14 h 113"/>
                <a:gd name="T20" fmla="*/ 30 w 106"/>
                <a:gd name="T21" fmla="*/ 12 h 113"/>
                <a:gd name="T22" fmla="*/ 28 w 106"/>
                <a:gd name="T23" fmla="*/ 17 h 113"/>
                <a:gd name="T24" fmla="*/ 18 w 106"/>
                <a:gd name="T25" fmla="*/ 23 h 113"/>
                <a:gd name="T26" fmla="*/ 10 w 106"/>
                <a:gd name="T27" fmla="*/ 24 h 113"/>
                <a:gd name="T28" fmla="*/ 2 w 106"/>
                <a:gd name="T29" fmla="*/ 28 h 113"/>
                <a:gd name="T30" fmla="*/ 0 w 106"/>
                <a:gd name="T31" fmla="*/ 30 h 113"/>
                <a:gd name="T32" fmla="*/ 2 w 106"/>
                <a:gd name="T33" fmla="*/ 33 h 113"/>
                <a:gd name="T34" fmla="*/ 2 w 106"/>
                <a:gd name="T35" fmla="*/ 46 h 113"/>
                <a:gd name="T36" fmla="*/ 0 w 106"/>
                <a:gd name="T37" fmla="*/ 53 h 113"/>
                <a:gd name="T38" fmla="*/ 0 w 106"/>
                <a:gd name="T39" fmla="*/ 54 h 113"/>
                <a:gd name="T40" fmla="*/ 0 w 106"/>
                <a:gd name="T41" fmla="*/ 56 h 113"/>
                <a:gd name="T42" fmla="*/ 3 w 106"/>
                <a:gd name="T43" fmla="*/ 68 h 113"/>
                <a:gd name="T44" fmla="*/ 1 w 106"/>
                <a:gd name="T45" fmla="*/ 74 h 113"/>
                <a:gd name="T46" fmla="*/ 3 w 106"/>
                <a:gd name="T47" fmla="*/ 81 h 113"/>
                <a:gd name="T48" fmla="*/ 4 w 106"/>
                <a:gd name="T49" fmla="*/ 88 h 113"/>
                <a:gd name="T50" fmla="*/ 8 w 106"/>
                <a:gd name="T51" fmla="*/ 93 h 113"/>
                <a:gd name="T52" fmla="*/ 12 w 106"/>
                <a:gd name="T53" fmla="*/ 99 h 113"/>
                <a:gd name="T54" fmla="*/ 15 w 106"/>
                <a:gd name="T55" fmla="*/ 106 h 113"/>
                <a:gd name="T56" fmla="*/ 22 w 106"/>
                <a:gd name="T57" fmla="*/ 111 h 113"/>
                <a:gd name="T58" fmla="*/ 41 w 106"/>
                <a:gd name="T59" fmla="*/ 113 h 113"/>
                <a:gd name="T60" fmla="*/ 64 w 106"/>
                <a:gd name="T61" fmla="*/ 111 h 113"/>
                <a:gd name="T62" fmla="*/ 80 w 106"/>
                <a:gd name="T63" fmla="*/ 105 h 113"/>
                <a:gd name="T64" fmla="*/ 93 w 106"/>
                <a:gd name="T65" fmla="*/ 103 h 113"/>
                <a:gd name="T66" fmla="*/ 103 w 106"/>
                <a:gd name="T67" fmla="*/ 86 h 113"/>
                <a:gd name="T68" fmla="*/ 102 w 106"/>
                <a:gd name="T69" fmla="*/ 51 h 113"/>
                <a:gd name="T70" fmla="*/ 90 w 106"/>
                <a:gd name="T71" fmla="*/ 3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6" h="113">
                  <a:moveTo>
                    <a:pt x="90" y="30"/>
                  </a:moveTo>
                  <a:cubicBezTo>
                    <a:pt x="88" y="29"/>
                    <a:pt x="82" y="24"/>
                    <a:pt x="78" y="20"/>
                  </a:cubicBezTo>
                  <a:cubicBezTo>
                    <a:pt x="73" y="17"/>
                    <a:pt x="66" y="11"/>
                    <a:pt x="62" y="8"/>
                  </a:cubicBezTo>
                  <a:cubicBezTo>
                    <a:pt x="58" y="5"/>
                    <a:pt x="52" y="2"/>
                    <a:pt x="49" y="1"/>
                  </a:cubicBezTo>
                  <a:cubicBezTo>
                    <a:pt x="46" y="0"/>
                    <a:pt x="39" y="0"/>
                    <a:pt x="34" y="0"/>
                  </a:cubicBezTo>
                  <a:cubicBezTo>
                    <a:pt x="29" y="0"/>
                    <a:pt x="23" y="1"/>
                    <a:pt x="22" y="2"/>
                  </a:cubicBezTo>
                  <a:cubicBezTo>
                    <a:pt x="20" y="4"/>
                    <a:pt x="18" y="8"/>
                    <a:pt x="17" y="11"/>
                  </a:cubicBezTo>
                  <a:cubicBezTo>
                    <a:pt x="16" y="15"/>
                    <a:pt x="16" y="18"/>
                    <a:pt x="16" y="18"/>
                  </a:cubicBezTo>
                  <a:cubicBezTo>
                    <a:pt x="16" y="18"/>
                    <a:pt x="16" y="18"/>
                    <a:pt x="17" y="17"/>
                  </a:cubicBezTo>
                  <a:cubicBezTo>
                    <a:pt x="18" y="17"/>
                    <a:pt x="21" y="16"/>
                    <a:pt x="23" y="14"/>
                  </a:cubicBezTo>
                  <a:cubicBezTo>
                    <a:pt x="25" y="13"/>
                    <a:pt x="28" y="12"/>
                    <a:pt x="30" y="12"/>
                  </a:cubicBezTo>
                  <a:cubicBezTo>
                    <a:pt x="32" y="13"/>
                    <a:pt x="31" y="15"/>
                    <a:pt x="28" y="17"/>
                  </a:cubicBezTo>
                  <a:cubicBezTo>
                    <a:pt x="24" y="20"/>
                    <a:pt x="20" y="23"/>
                    <a:pt x="18" y="23"/>
                  </a:cubicBezTo>
                  <a:cubicBezTo>
                    <a:pt x="15" y="24"/>
                    <a:pt x="12" y="24"/>
                    <a:pt x="10" y="24"/>
                  </a:cubicBezTo>
                  <a:cubicBezTo>
                    <a:pt x="8" y="24"/>
                    <a:pt x="4" y="25"/>
                    <a:pt x="2" y="28"/>
                  </a:cubicBezTo>
                  <a:cubicBezTo>
                    <a:pt x="2" y="29"/>
                    <a:pt x="1" y="29"/>
                    <a:pt x="0" y="30"/>
                  </a:cubicBezTo>
                  <a:cubicBezTo>
                    <a:pt x="1" y="31"/>
                    <a:pt x="1" y="32"/>
                    <a:pt x="2" y="33"/>
                  </a:cubicBezTo>
                  <a:cubicBezTo>
                    <a:pt x="3" y="37"/>
                    <a:pt x="3" y="42"/>
                    <a:pt x="2" y="46"/>
                  </a:cubicBezTo>
                  <a:cubicBezTo>
                    <a:pt x="1" y="49"/>
                    <a:pt x="0" y="52"/>
                    <a:pt x="0" y="53"/>
                  </a:cubicBezTo>
                  <a:cubicBezTo>
                    <a:pt x="0" y="53"/>
                    <a:pt x="0" y="54"/>
                    <a:pt x="0" y="54"/>
                  </a:cubicBezTo>
                  <a:cubicBezTo>
                    <a:pt x="0" y="54"/>
                    <a:pt x="0" y="55"/>
                    <a:pt x="0" y="56"/>
                  </a:cubicBezTo>
                  <a:cubicBezTo>
                    <a:pt x="2" y="59"/>
                    <a:pt x="4" y="64"/>
                    <a:pt x="3" y="68"/>
                  </a:cubicBezTo>
                  <a:cubicBezTo>
                    <a:pt x="3" y="70"/>
                    <a:pt x="2" y="72"/>
                    <a:pt x="1" y="74"/>
                  </a:cubicBezTo>
                  <a:cubicBezTo>
                    <a:pt x="3" y="76"/>
                    <a:pt x="4" y="79"/>
                    <a:pt x="3" y="81"/>
                  </a:cubicBezTo>
                  <a:cubicBezTo>
                    <a:pt x="3" y="84"/>
                    <a:pt x="3" y="87"/>
                    <a:pt x="4" y="88"/>
                  </a:cubicBezTo>
                  <a:cubicBezTo>
                    <a:pt x="4" y="90"/>
                    <a:pt x="6" y="92"/>
                    <a:pt x="8" y="93"/>
                  </a:cubicBezTo>
                  <a:cubicBezTo>
                    <a:pt x="10" y="94"/>
                    <a:pt x="12" y="97"/>
                    <a:pt x="12" y="99"/>
                  </a:cubicBezTo>
                  <a:cubicBezTo>
                    <a:pt x="13" y="101"/>
                    <a:pt x="14" y="104"/>
                    <a:pt x="15" y="106"/>
                  </a:cubicBezTo>
                  <a:cubicBezTo>
                    <a:pt x="16" y="107"/>
                    <a:pt x="19" y="110"/>
                    <a:pt x="22" y="111"/>
                  </a:cubicBezTo>
                  <a:cubicBezTo>
                    <a:pt x="25" y="112"/>
                    <a:pt x="34" y="113"/>
                    <a:pt x="41" y="113"/>
                  </a:cubicBezTo>
                  <a:cubicBezTo>
                    <a:pt x="49" y="113"/>
                    <a:pt x="59" y="112"/>
                    <a:pt x="64" y="111"/>
                  </a:cubicBezTo>
                  <a:cubicBezTo>
                    <a:pt x="69" y="109"/>
                    <a:pt x="76" y="107"/>
                    <a:pt x="80" y="105"/>
                  </a:cubicBezTo>
                  <a:cubicBezTo>
                    <a:pt x="85" y="103"/>
                    <a:pt x="90" y="102"/>
                    <a:pt x="93" y="103"/>
                  </a:cubicBezTo>
                  <a:cubicBezTo>
                    <a:pt x="96" y="103"/>
                    <a:pt x="100" y="96"/>
                    <a:pt x="103" y="86"/>
                  </a:cubicBezTo>
                  <a:cubicBezTo>
                    <a:pt x="106" y="77"/>
                    <a:pt x="105" y="61"/>
                    <a:pt x="102" y="51"/>
                  </a:cubicBezTo>
                  <a:cubicBezTo>
                    <a:pt x="98" y="41"/>
                    <a:pt x="93" y="31"/>
                    <a:pt x="90" y="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49">
              <a:extLst>
                <a:ext uri="{FF2B5EF4-FFF2-40B4-BE49-F238E27FC236}">
                  <a16:creationId xmlns:a16="http://schemas.microsoft.com/office/drawing/2014/main" id="{73B095AC-DB0D-4CD4-8612-0D9517742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6701" y="4614863"/>
              <a:ext cx="115888" cy="258763"/>
            </a:xfrm>
            <a:custGeom>
              <a:avLst/>
              <a:gdLst>
                <a:gd name="T0" fmla="*/ 31 w 31"/>
                <a:gd name="T1" fmla="*/ 2 h 69"/>
                <a:gd name="T2" fmla="*/ 13 w 31"/>
                <a:gd name="T3" fmla="*/ 0 h 69"/>
                <a:gd name="T4" fmla="*/ 3 w 31"/>
                <a:gd name="T5" fmla="*/ 30 h 69"/>
                <a:gd name="T6" fmla="*/ 5 w 31"/>
                <a:gd name="T7" fmla="*/ 69 h 69"/>
                <a:gd name="T8" fmla="*/ 30 w 31"/>
                <a:gd name="T9" fmla="*/ 67 h 69"/>
                <a:gd name="T10" fmla="*/ 26 w 31"/>
                <a:gd name="T11" fmla="*/ 28 h 69"/>
                <a:gd name="T12" fmla="*/ 31 w 31"/>
                <a:gd name="T13" fmla="*/ 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69">
                  <a:moveTo>
                    <a:pt x="31" y="2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7"/>
                    <a:pt x="3" y="19"/>
                    <a:pt x="3" y="30"/>
                  </a:cubicBezTo>
                  <a:cubicBezTo>
                    <a:pt x="2" y="38"/>
                    <a:pt x="0" y="56"/>
                    <a:pt x="5" y="69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5" y="55"/>
                    <a:pt x="26" y="36"/>
                    <a:pt x="26" y="28"/>
                  </a:cubicBezTo>
                  <a:cubicBezTo>
                    <a:pt x="27" y="18"/>
                    <a:pt x="29" y="9"/>
                    <a:pt x="31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CF5CBAC9-D40A-4FEB-99ED-85293CA7F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9" y="4475163"/>
              <a:ext cx="414338" cy="425450"/>
            </a:xfrm>
            <a:custGeom>
              <a:avLst/>
              <a:gdLst>
                <a:gd name="T0" fmla="*/ 106 w 110"/>
                <a:gd name="T1" fmla="*/ 52 h 113"/>
                <a:gd name="T2" fmla="*/ 109 w 110"/>
                <a:gd name="T3" fmla="*/ 44 h 113"/>
                <a:gd name="T4" fmla="*/ 109 w 110"/>
                <a:gd name="T5" fmla="*/ 36 h 113"/>
                <a:gd name="T6" fmla="*/ 103 w 110"/>
                <a:gd name="T7" fmla="*/ 28 h 113"/>
                <a:gd name="T8" fmla="*/ 96 w 110"/>
                <a:gd name="T9" fmla="*/ 24 h 113"/>
                <a:gd name="T10" fmla="*/ 88 w 110"/>
                <a:gd name="T11" fmla="*/ 23 h 113"/>
                <a:gd name="T12" fmla="*/ 78 w 110"/>
                <a:gd name="T13" fmla="*/ 17 h 113"/>
                <a:gd name="T14" fmla="*/ 75 w 110"/>
                <a:gd name="T15" fmla="*/ 12 h 113"/>
                <a:gd name="T16" fmla="*/ 83 w 110"/>
                <a:gd name="T17" fmla="*/ 14 h 113"/>
                <a:gd name="T18" fmla="*/ 88 w 110"/>
                <a:gd name="T19" fmla="*/ 17 h 113"/>
                <a:gd name="T20" fmla="*/ 90 w 110"/>
                <a:gd name="T21" fmla="*/ 18 h 113"/>
                <a:gd name="T22" fmla="*/ 89 w 110"/>
                <a:gd name="T23" fmla="*/ 11 h 113"/>
                <a:gd name="T24" fmla="*/ 84 w 110"/>
                <a:gd name="T25" fmla="*/ 2 h 113"/>
                <a:gd name="T26" fmla="*/ 71 w 110"/>
                <a:gd name="T27" fmla="*/ 0 h 113"/>
                <a:gd name="T28" fmla="*/ 56 w 110"/>
                <a:gd name="T29" fmla="*/ 1 h 113"/>
                <a:gd name="T30" fmla="*/ 43 w 110"/>
                <a:gd name="T31" fmla="*/ 8 h 113"/>
                <a:gd name="T32" fmla="*/ 28 w 110"/>
                <a:gd name="T33" fmla="*/ 20 h 113"/>
                <a:gd name="T34" fmla="*/ 15 w 110"/>
                <a:gd name="T35" fmla="*/ 30 h 113"/>
                <a:gd name="T36" fmla="*/ 4 w 110"/>
                <a:gd name="T37" fmla="*/ 51 h 113"/>
                <a:gd name="T38" fmla="*/ 3 w 110"/>
                <a:gd name="T39" fmla="*/ 86 h 113"/>
                <a:gd name="T40" fmla="*/ 13 w 110"/>
                <a:gd name="T41" fmla="*/ 103 h 113"/>
                <a:gd name="T42" fmla="*/ 25 w 110"/>
                <a:gd name="T43" fmla="*/ 105 h 113"/>
                <a:gd name="T44" fmla="*/ 42 w 110"/>
                <a:gd name="T45" fmla="*/ 111 h 113"/>
                <a:gd name="T46" fmla="*/ 64 w 110"/>
                <a:gd name="T47" fmla="*/ 113 h 113"/>
                <a:gd name="T48" fmla="*/ 84 w 110"/>
                <a:gd name="T49" fmla="*/ 111 h 113"/>
                <a:gd name="T50" fmla="*/ 91 w 110"/>
                <a:gd name="T51" fmla="*/ 106 h 113"/>
                <a:gd name="T52" fmla="*/ 94 w 110"/>
                <a:gd name="T53" fmla="*/ 99 h 113"/>
                <a:gd name="T54" fmla="*/ 98 w 110"/>
                <a:gd name="T55" fmla="*/ 93 h 113"/>
                <a:gd name="T56" fmla="*/ 102 w 110"/>
                <a:gd name="T57" fmla="*/ 88 h 113"/>
                <a:gd name="T58" fmla="*/ 102 w 110"/>
                <a:gd name="T59" fmla="*/ 81 h 113"/>
                <a:gd name="T60" fmla="*/ 105 w 110"/>
                <a:gd name="T61" fmla="*/ 74 h 113"/>
                <a:gd name="T62" fmla="*/ 110 w 110"/>
                <a:gd name="T63" fmla="*/ 67 h 113"/>
                <a:gd name="T64" fmla="*/ 108 w 110"/>
                <a:gd name="T65" fmla="*/ 59 h 113"/>
                <a:gd name="T66" fmla="*/ 106 w 110"/>
                <a:gd name="T67" fmla="*/ 5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0" h="113">
                  <a:moveTo>
                    <a:pt x="106" y="52"/>
                  </a:moveTo>
                  <a:cubicBezTo>
                    <a:pt x="107" y="50"/>
                    <a:pt x="108" y="47"/>
                    <a:pt x="109" y="44"/>
                  </a:cubicBezTo>
                  <a:cubicBezTo>
                    <a:pt x="110" y="42"/>
                    <a:pt x="110" y="38"/>
                    <a:pt x="109" y="36"/>
                  </a:cubicBezTo>
                  <a:cubicBezTo>
                    <a:pt x="108" y="34"/>
                    <a:pt x="105" y="30"/>
                    <a:pt x="103" y="28"/>
                  </a:cubicBezTo>
                  <a:cubicBezTo>
                    <a:pt x="101" y="25"/>
                    <a:pt x="98" y="24"/>
                    <a:pt x="96" y="24"/>
                  </a:cubicBezTo>
                  <a:cubicBezTo>
                    <a:pt x="94" y="24"/>
                    <a:pt x="90" y="24"/>
                    <a:pt x="88" y="23"/>
                  </a:cubicBezTo>
                  <a:cubicBezTo>
                    <a:pt x="86" y="23"/>
                    <a:pt x="81" y="20"/>
                    <a:pt x="78" y="17"/>
                  </a:cubicBezTo>
                  <a:cubicBezTo>
                    <a:pt x="75" y="15"/>
                    <a:pt x="74" y="13"/>
                    <a:pt x="75" y="12"/>
                  </a:cubicBezTo>
                  <a:cubicBezTo>
                    <a:pt x="77" y="12"/>
                    <a:pt x="80" y="13"/>
                    <a:pt x="83" y="14"/>
                  </a:cubicBezTo>
                  <a:cubicBezTo>
                    <a:pt x="85" y="16"/>
                    <a:pt x="87" y="17"/>
                    <a:pt x="88" y="17"/>
                  </a:cubicBezTo>
                  <a:cubicBezTo>
                    <a:pt x="89" y="18"/>
                    <a:pt x="90" y="18"/>
                    <a:pt x="90" y="18"/>
                  </a:cubicBezTo>
                  <a:cubicBezTo>
                    <a:pt x="90" y="18"/>
                    <a:pt x="89" y="15"/>
                    <a:pt x="89" y="11"/>
                  </a:cubicBezTo>
                  <a:cubicBezTo>
                    <a:pt x="88" y="8"/>
                    <a:pt x="86" y="4"/>
                    <a:pt x="84" y="2"/>
                  </a:cubicBezTo>
                  <a:cubicBezTo>
                    <a:pt x="82" y="1"/>
                    <a:pt x="77" y="0"/>
                    <a:pt x="71" y="0"/>
                  </a:cubicBezTo>
                  <a:cubicBezTo>
                    <a:pt x="66" y="0"/>
                    <a:pt x="60" y="0"/>
                    <a:pt x="56" y="1"/>
                  </a:cubicBezTo>
                  <a:cubicBezTo>
                    <a:pt x="53" y="2"/>
                    <a:pt x="47" y="5"/>
                    <a:pt x="43" y="8"/>
                  </a:cubicBezTo>
                  <a:cubicBezTo>
                    <a:pt x="40" y="11"/>
                    <a:pt x="33" y="17"/>
                    <a:pt x="28" y="20"/>
                  </a:cubicBezTo>
                  <a:cubicBezTo>
                    <a:pt x="23" y="24"/>
                    <a:pt x="18" y="29"/>
                    <a:pt x="15" y="30"/>
                  </a:cubicBezTo>
                  <a:cubicBezTo>
                    <a:pt x="13" y="31"/>
                    <a:pt x="8" y="41"/>
                    <a:pt x="4" y="51"/>
                  </a:cubicBezTo>
                  <a:cubicBezTo>
                    <a:pt x="0" y="61"/>
                    <a:pt x="0" y="77"/>
                    <a:pt x="3" y="86"/>
                  </a:cubicBezTo>
                  <a:cubicBezTo>
                    <a:pt x="6" y="96"/>
                    <a:pt x="10" y="103"/>
                    <a:pt x="13" y="103"/>
                  </a:cubicBezTo>
                  <a:cubicBezTo>
                    <a:pt x="15" y="102"/>
                    <a:pt x="21" y="103"/>
                    <a:pt x="25" y="105"/>
                  </a:cubicBezTo>
                  <a:cubicBezTo>
                    <a:pt x="30" y="107"/>
                    <a:pt x="37" y="109"/>
                    <a:pt x="42" y="111"/>
                  </a:cubicBezTo>
                  <a:cubicBezTo>
                    <a:pt x="47" y="112"/>
                    <a:pt x="57" y="113"/>
                    <a:pt x="64" y="113"/>
                  </a:cubicBezTo>
                  <a:cubicBezTo>
                    <a:pt x="72" y="113"/>
                    <a:pt x="81" y="112"/>
                    <a:pt x="84" y="111"/>
                  </a:cubicBezTo>
                  <a:cubicBezTo>
                    <a:pt x="87" y="110"/>
                    <a:pt x="90" y="107"/>
                    <a:pt x="91" y="106"/>
                  </a:cubicBezTo>
                  <a:cubicBezTo>
                    <a:pt x="92" y="104"/>
                    <a:pt x="93" y="101"/>
                    <a:pt x="94" y="99"/>
                  </a:cubicBezTo>
                  <a:cubicBezTo>
                    <a:pt x="94" y="97"/>
                    <a:pt x="96" y="94"/>
                    <a:pt x="98" y="93"/>
                  </a:cubicBezTo>
                  <a:cubicBezTo>
                    <a:pt x="99" y="92"/>
                    <a:pt x="101" y="90"/>
                    <a:pt x="102" y="88"/>
                  </a:cubicBezTo>
                  <a:cubicBezTo>
                    <a:pt x="103" y="87"/>
                    <a:pt x="103" y="84"/>
                    <a:pt x="102" y="81"/>
                  </a:cubicBezTo>
                  <a:cubicBezTo>
                    <a:pt x="102" y="79"/>
                    <a:pt x="103" y="76"/>
                    <a:pt x="105" y="74"/>
                  </a:cubicBezTo>
                  <a:cubicBezTo>
                    <a:pt x="107" y="72"/>
                    <a:pt x="110" y="69"/>
                    <a:pt x="110" y="67"/>
                  </a:cubicBezTo>
                  <a:cubicBezTo>
                    <a:pt x="110" y="65"/>
                    <a:pt x="109" y="62"/>
                    <a:pt x="108" y="59"/>
                  </a:cubicBezTo>
                  <a:cubicBezTo>
                    <a:pt x="106" y="57"/>
                    <a:pt x="106" y="54"/>
                    <a:pt x="106" y="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D032A243-0001-4205-8886-BF44AE71AA15}"/>
              </a:ext>
            </a:extLst>
          </p:cNvPr>
          <p:cNvGrpSpPr/>
          <p:nvPr/>
        </p:nvGrpSpPr>
        <p:grpSpPr>
          <a:xfrm>
            <a:off x="7098441" y="3066175"/>
            <a:ext cx="1158288" cy="841344"/>
            <a:chOff x="6654801" y="4340225"/>
            <a:chExt cx="957263" cy="695325"/>
          </a:xfrm>
        </p:grpSpPr>
        <p:sp>
          <p:nvSpPr>
            <p:cNvPr id="29" name="Freeform 51">
              <a:extLst>
                <a:ext uri="{FF2B5EF4-FFF2-40B4-BE49-F238E27FC236}">
                  <a16:creationId xmlns:a16="http://schemas.microsoft.com/office/drawing/2014/main" id="{3566E26E-9521-424E-B36C-471C703F4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801" y="4460875"/>
              <a:ext cx="461963" cy="574675"/>
            </a:xfrm>
            <a:custGeom>
              <a:avLst/>
              <a:gdLst>
                <a:gd name="T0" fmla="*/ 102 w 123"/>
                <a:gd name="T1" fmla="*/ 56 h 153"/>
                <a:gd name="T2" fmla="*/ 76 w 123"/>
                <a:gd name="T3" fmla="*/ 24 h 153"/>
                <a:gd name="T4" fmla="*/ 85 w 123"/>
                <a:gd name="T5" fmla="*/ 0 h 153"/>
                <a:gd name="T6" fmla="*/ 60 w 123"/>
                <a:gd name="T7" fmla="*/ 2 h 153"/>
                <a:gd name="T8" fmla="*/ 36 w 123"/>
                <a:gd name="T9" fmla="*/ 3 h 153"/>
                <a:gd name="T10" fmla="*/ 12 w 123"/>
                <a:gd name="T11" fmla="*/ 3 h 153"/>
                <a:gd name="T12" fmla="*/ 0 w 123"/>
                <a:gd name="T13" fmla="*/ 6 h 153"/>
                <a:gd name="T14" fmla="*/ 15 w 123"/>
                <a:gd name="T15" fmla="*/ 21 h 153"/>
                <a:gd name="T16" fmla="*/ 46 w 123"/>
                <a:gd name="T17" fmla="*/ 27 h 153"/>
                <a:gd name="T18" fmla="*/ 53 w 123"/>
                <a:gd name="T19" fmla="*/ 47 h 153"/>
                <a:gd name="T20" fmla="*/ 42 w 123"/>
                <a:gd name="T21" fmla="*/ 63 h 153"/>
                <a:gd name="T22" fmla="*/ 17 w 123"/>
                <a:gd name="T23" fmla="*/ 85 h 153"/>
                <a:gd name="T24" fmla="*/ 2 w 123"/>
                <a:gd name="T25" fmla="*/ 105 h 153"/>
                <a:gd name="T26" fmla="*/ 8 w 123"/>
                <a:gd name="T27" fmla="*/ 115 h 153"/>
                <a:gd name="T28" fmla="*/ 29 w 123"/>
                <a:gd name="T29" fmla="*/ 97 h 153"/>
                <a:gd name="T30" fmla="*/ 52 w 123"/>
                <a:gd name="T31" fmla="*/ 84 h 153"/>
                <a:gd name="T32" fmla="*/ 44 w 123"/>
                <a:gd name="T33" fmla="*/ 99 h 153"/>
                <a:gd name="T34" fmla="*/ 27 w 123"/>
                <a:gd name="T35" fmla="*/ 121 h 153"/>
                <a:gd name="T36" fmla="*/ 17 w 123"/>
                <a:gd name="T37" fmla="*/ 137 h 153"/>
                <a:gd name="T38" fmla="*/ 29 w 123"/>
                <a:gd name="T39" fmla="*/ 139 h 153"/>
                <a:gd name="T40" fmla="*/ 59 w 123"/>
                <a:gd name="T41" fmla="*/ 107 h 153"/>
                <a:gd name="T42" fmla="*/ 71 w 123"/>
                <a:gd name="T43" fmla="*/ 105 h 153"/>
                <a:gd name="T44" fmla="*/ 56 w 123"/>
                <a:gd name="T45" fmla="*/ 135 h 153"/>
                <a:gd name="T46" fmla="*/ 54 w 123"/>
                <a:gd name="T47" fmla="*/ 152 h 153"/>
                <a:gd name="T48" fmla="*/ 74 w 123"/>
                <a:gd name="T49" fmla="*/ 134 h 153"/>
                <a:gd name="T50" fmla="*/ 91 w 123"/>
                <a:gd name="T51" fmla="*/ 104 h 153"/>
                <a:gd name="T52" fmla="*/ 100 w 123"/>
                <a:gd name="T53" fmla="*/ 113 h 153"/>
                <a:gd name="T54" fmla="*/ 94 w 123"/>
                <a:gd name="T55" fmla="*/ 139 h 153"/>
                <a:gd name="T56" fmla="*/ 105 w 123"/>
                <a:gd name="T57" fmla="*/ 144 h 153"/>
                <a:gd name="T58" fmla="*/ 115 w 123"/>
                <a:gd name="T59" fmla="*/ 116 h 153"/>
                <a:gd name="T60" fmla="*/ 123 w 123"/>
                <a:gd name="T61" fmla="*/ 93 h 153"/>
                <a:gd name="T62" fmla="*/ 110 w 123"/>
                <a:gd name="T63" fmla="*/ 75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3" h="153">
                  <a:moveTo>
                    <a:pt x="110" y="75"/>
                  </a:moveTo>
                  <a:cubicBezTo>
                    <a:pt x="107" y="70"/>
                    <a:pt x="103" y="62"/>
                    <a:pt x="102" y="56"/>
                  </a:cubicBezTo>
                  <a:cubicBezTo>
                    <a:pt x="101" y="53"/>
                    <a:pt x="101" y="49"/>
                    <a:pt x="101" y="45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8" y="15"/>
                    <a:pt x="81" y="7"/>
                    <a:pt x="85" y="0"/>
                  </a:cubicBezTo>
                  <a:cubicBezTo>
                    <a:pt x="81" y="0"/>
                    <a:pt x="76" y="1"/>
                    <a:pt x="73" y="1"/>
                  </a:cubicBezTo>
                  <a:cubicBezTo>
                    <a:pt x="69" y="2"/>
                    <a:pt x="63" y="2"/>
                    <a:pt x="60" y="2"/>
                  </a:cubicBezTo>
                  <a:cubicBezTo>
                    <a:pt x="56" y="1"/>
                    <a:pt x="51" y="2"/>
                    <a:pt x="49" y="2"/>
                  </a:cubicBezTo>
                  <a:cubicBezTo>
                    <a:pt x="46" y="3"/>
                    <a:pt x="40" y="4"/>
                    <a:pt x="36" y="3"/>
                  </a:cubicBezTo>
                  <a:cubicBezTo>
                    <a:pt x="32" y="3"/>
                    <a:pt x="26" y="3"/>
                    <a:pt x="23" y="4"/>
                  </a:cubicBezTo>
                  <a:cubicBezTo>
                    <a:pt x="20" y="4"/>
                    <a:pt x="15" y="3"/>
                    <a:pt x="12" y="3"/>
                  </a:cubicBezTo>
                  <a:cubicBezTo>
                    <a:pt x="9" y="2"/>
                    <a:pt x="6" y="1"/>
                    <a:pt x="4" y="2"/>
                  </a:cubicBezTo>
                  <a:cubicBezTo>
                    <a:pt x="3" y="2"/>
                    <a:pt x="1" y="4"/>
                    <a:pt x="0" y="6"/>
                  </a:cubicBezTo>
                  <a:cubicBezTo>
                    <a:pt x="0" y="9"/>
                    <a:pt x="1" y="12"/>
                    <a:pt x="3" y="14"/>
                  </a:cubicBezTo>
                  <a:cubicBezTo>
                    <a:pt x="6" y="17"/>
                    <a:pt x="11" y="20"/>
                    <a:pt x="15" y="21"/>
                  </a:cubicBezTo>
                  <a:cubicBezTo>
                    <a:pt x="20" y="22"/>
                    <a:pt x="27" y="23"/>
                    <a:pt x="31" y="23"/>
                  </a:cubicBezTo>
                  <a:cubicBezTo>
                    <a:pt x="36" y="24"/>
                    <a:pt x="43" y="25"/>
                    <a:pt x="46" y="27"/>
                  </a:cubicBezTo>
                  <a:cubicBezTo>
                    <a:pt x="49" y="29"/>
                    <a:pt x="52" y="33"/>
                    <a:pt x="53" y="36"/>
                  </a:cubicBezTo>
                  <a:cubicBezTo>
                    <a:pt x="53" y="39"/>
                    <a:pt x="53" y="44"/>
                    <a:pt x="53" y="47"/>
                  </a:cubicBezTo>
                  <a:cubicBezTo>
                    <a:pt x="52" y="50"/>
                    <a:pt x="50" y="53"/>
                    <a:pt x="48" y="55"/>
                  </a:cubicBezTo>
                  <a:cubicBezTo>
                    <a:pt x="46" y="57"/>
                    <a:pt x="43" y="61"/>
                    <a:pt x="42" y="63"/>
                  </a:cubicBezTo>
                  <a:cubicBezTo>
                    <a:pt x="40" y="65"/>
                    <a:pt x="35" y="70"/>
                    <a:pt x="31" y="73"/>
                  </a:cubicBezTo>
                  <a:cubicBezTo>
                    <a:pt x="27" y="76"/>
                    <a:pt x="21" y="81"/>
                    <a:pt x="17" y="85"/>
                  </a:cubicBezTo>
                  <a:cubicBezTo>
                    <a:pt x="13" y="89"/>
                    <a:pt x="9" y="94"/>
                    <a:pt x="7" y="96"/>
                  </a:cubicBezTo>
                  <a:cubicBezTo>
                    <a:pt x="5" y="98"/>
                    <a:pt x="3" y="102"/>
                    <a:pt x="2" y="105"/>
                  </a:cubicBezTo>
                  <a:cubicBezTo>
                    <a:pt x="1" y="107"/>
                    <a:pt x="1" y="111"/>
                    <a:pt x="2" y="112"/>
                  </a:cubicBezTo>
                  <a:cubicBezTo>
                    <a:pt x="3" y="114"/>
                    <a:pt x="5" y="115"/>
                    <a:pt x="8" y="115"/>
                  </a:cubicBezTo>
                  <a:cubicBezTo>
                    <a:pt x="10" y="114"/>
                    <a:pt x="14" y="112"/>
                    <a:pt x="17" y="109"/>
                  </a:cubicBezTo>
                  <a:cubicBezTo>
                    <a:pt x="20" y="105"/>
                    <a:pt x="25" y="100"/>
                    <a:pt x="29" y="97"/>
                  </a:cubicBezTo>
                  <a:cubicBezTo>
                    <a:pt x="33" y="93"/>
                    <a:pt x="39" y="89"/>
                    <a:pt x="43" y="87"/>
                  </a:cubicBezTo>
                  <a:cubicBezTo>
                    <a:pt x="46" y="85"/>
                    <a:pt x="50" y="84"/>
                    <a:pt x="52" y="84"/>
                  </a:cubicBezTo>
                  <a:cubicBezTo>
                    <a:pt x="54" y="84"/>
                    <a:pt x="54" y="86"/>
                    <a:pt x="52" y="89"/>
                  </a:cubicBezTo>
                  <a:cubicBezTo>
                    <a:pt x="50" y="92"/>
                    <a:pt x="46" y="96"/>
                    <a:pt x="44" y="99"/>
                  </a:cubicBezTo>
                  <a:cubicBezTo>
                    <a:pt x="41" y="102"/>
                    <a:pt x="37" y="106"/>
                    <a:pt x="35" y="110"/>
                  </a:cubicBezTo>
                  <a:cubicBezTo>
                    <a:pt x="33" y="113"/>
                    <a:pt x="29" y="118"/>
                    <a:pt x="27" y="121"/>
                  </a:cubicBezTo>
                  <a:cubicBezTo>
                    <a:pt x="25" y="123"/>
                    <a:pt x="22" y="127"/>
                    <a:pt x="20" y="130"/>
                  </a:cubicBezTo>
                  <a:cubicBezTo>
                    <a:pt x="18" y="132"/>
                    <a:pt x="16" y="135"/>
                    <a:pt x="17" y="137"/>
                  </a:cubicBezTo>
                  <a:cubicBezTo>
                    <a:pt x="17" y="139"/>
                    <a:pt x="19" y="142"/>
                    <a:pt x="21" y="142"/>
                  </a:cubicBezTo>
                  <a:cubicBezTo>
                    <a:pt x="23" y="143"/>
                    <a:pt x="27" y="142"/>
                    <a:pt x="29" y="139"/>
                  </a:cubicBezTo>
                  <a:cubicBezTo>
                    <a:pt x="32" y="136"/>
                    <a:pt x="38" y="130"/>
                    <a:pt x="43" y="126"/>
                  </a:cubicBezTo>
                  <a:cubicBezTo>
                    <a:pt x="47" y="121"/>
                    <a:pt x="55" y="113"/>
                    <a:pt x="59" y="107"/>
                  </a:cubicBezTo>
                  <a:cubicBezTo>
                    <a:pt x="63" y="102"/>
                    <a:pt x="68" y="98"/>
                    <a:pt x="70" y="98"/>
                  </a:cubicBezTo>
                  <a:cubicBezTo>
                    <a:pt x="72" y="99"/>
                    <a:pt x="72" y="102"/>
                    <a:pt x="71" y="105"/>
                  </a:cubicBezTo>
                  <a:cubicBezTo>
                    <a:pt x="70" y="108"/>
                    <a:pt x="67" y="115"/>
                    <a:pt x="64" y="120"/>
                  </a:cubicBezTo>
                  <a:cubicBezTo>
                    <a:pt x="62" y="125"/>
                    <a:pt x="58" y="132"/>
                    <a:pt x="56" y="135"/>
                  </a:cubicBezTo>
                  <a:cubicBezTo>
                    <a:pt x="54" y="139"/>
                    <a:pt x="51" y="144"/>
                    <a:pt x="51" y="145"/>
                  </a:cubicBezTo>
                  <a:cubicBezTo>
                    <a:pt x="50" y="147"/>
                    <a:pt x="52" y="150"/>
                    <a:pt x="54" y="152"/>
                  </a:cubicBezTo>
                  <a:cubicBezTo>
                    <a:pt x="56" y="153"/>
                    <a:pt x="60" y="152"/>
                    <a:pt x="63" y="149"/>
                  </a:cubicBezTo>
                  <a:cubicBezTo>
                    <a:pt x="66" y="146"/>
                    <a:pt x="71" y="140"/>
                    <a:pt x="74" y="134"/>
                  </a:cubicBezTo>
                  <a:cubicBezTo>
                    <a:pt x="77" y="129"/>
                    <a:pt x="82" y="121"/>
                    <a:pt x="84" y="116"/>
                  </a:cubicBezTo>
                  <a:cubicBezTo>
                    <a:pt x="86" y="112"/>
                    <a:pt x="90" y="106"/>
                    <a:pt x="91" y="104"/>
                  </a:cubicBezTo>
                  <a:cubicBezTo>
                    <a:pt x="93" y="101"/>
                    <a:pt x="96" y="101"/>
                    <a:pt x="97" y="103"/>
                  </a:cubicBezTo>
                  <a:cubicBezTo>
                    <a:pt x="98" y="105"/>
                    <a:pt x="100" y="110"/>
                    <a:pt x="100" y="113"/>
                  </a:cubicBezTo>
                  <a:cubicBezTo>
                    <a:pt x="100" y="117"/>
                    <a:pt x="99" y="123"/>
                    <a:pt x="98" y="127"/>
                  </a:cubicBezTo>
                  <a:cubicBezTo>
                    <a:pt x="96" y="131"/>
                    <a:pt x="95" y="136"/>
                    <a:pt x="94" y="139"/>
                  </a:cubicBezTo>
                  <a:cubicBezTo>
                    <a:pt x="94" y="143"/>
                    <a:pt x="95" y="146"/>
                    <a:pt x="97" y="147"/>
                  </a:cubicBezTo>
                  <a:cubicBezTo>
                    <a:pt x="99" y="148"/>
                    <a:pt x="102" y="147"/>
                    <a:pt x="105" y="144"/>
                  </a:cubicBezTo>
                  <a:cubicBezTo>
                    <a:pt x="107" y="141"/>
                    <a:pt x="110" y="135"/>
                    <a:pt x="111" y="131"/>
                  </a:cubicBezTo>
                  <a:cubicBezTo>
                    <a:pt x="112" y="126"/>
                    <a:pt x="114" y="120"/>
                    <a:pt x="115" y="116"/>
                  </a:cubicBezTo>
                  <a:cubicBezTo>
                    <a:pt x="116" y="112"/>
                    <a:pt x="118" y="105"/>
                    <a:pt x="119" y="101"/>
                  </a:cubicBezTo>
                  <a:cubicBezTo>
                    <a:pt x="120" y="99"/>
                    <a:pt x="121" y="96"/>
                    <a:pt x="123" y="93"/>
                  </a:cubicBezTo>
                  <a:cubicBezTo>
                    <a:pt x="122" y="92"/>
                    <a:pt x="121" y="91"/>
                    <a:pt x="121" y="90"/>
                  </a:cubicBezTo>
                  <a:cubicBezTo>
                    <a:pt x="118" y="85"/>
                    <a:pt x="113" y="79"/>
                    <a:pt x="110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52">
              <a:extLst>
                <a:ext uri="{FF2B5EF4-FFF2-40B4-BE49-F238E27FC236}">
                  <a16:creationId xmlns:a16="http://schemas.microsoft.com/office/drawing/2014/main" id="{50DCBAC7-E5D0-4A73-9862-6FF1B076D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889" y="4340225"/>
              <a:ext cx="214313" cy="236538"/>
            </a:xfrm>
            <a:custGeom>
              <a:avLst/>
              <a:gdLst>
                <a:gd name="T0" fmla="*/ 14 w 57"/>
                <a:gd name="T1" fmla="*/ 63 h 63"/>
                <a:gd name="T2" fmla="*/ 28 w 57"/>
                <a:gd name="T3" fmla="*/ 42 h 63"/>
                <a:gd name="T4" fmla="*/ 57 w 57"/>
                <a:gd name="T5" fmla="*/ 18 h 63"/>
                <a:gd name="T6" fmla="*/ 41 w 57"/>
                <a:gd name="T7" fmla="*/ 0 h 63"/>
                <a:gd name="T8" fmla="*/ 13 w 57"/>
                <a:gd name="T9" fmla="*/ 25 h 63"/>
                <a:gd name="T10" fmla="*/ 0 w 57"/>
                <a:gd name="T11" fmla="*/ 52 h 63"/>
                <a:gd name="T12" fmla="*/ 14 w 57"/>
                <a:gd name="T1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63">
                  <a:moveTo>
                    <a:pt x="14" y="63"/>
                  </a:moveTo>
                  <a:cubicBezTo>
                    <a:pt x="17" y="57"/>
                    <a:pt x="21" y="50"/>
                    <a:pt x="28" y="42"/>
                  </a:cubicBezTo>
                  <a:cubicBezTo>
                    <a:pt x="33" y="37"/>
                    <a:pt x="45" y="23"/>
                    <a:pt x="57" y="18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9" y="6"/>
                    <a:pt x="18" y="19"/>
                    <a:pt x="13" y="25"/>
                  </a:cubicBezTo>
                  <a:cubicBezTo>
                    <a:pt x="6" y="33"/>
                    <a:pt x="2" y="44"/>
                    <a:pt x="0" y="52"/>
                  </a:cubicBezTo>
                  <a:lnTo>
                    <a:pt x="14" y="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53">
              <a:extLst>
                <a:ext uri="{FF2B5EF4-FFF2-40B4-BE49-F238E27FC236}">
                  <a16:creationId xmlns:a16="http://schemas.microsoft.com/office/drawing/2014/main" id="{709E215D-335D-430B-B748-3B7C17081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9614" y="4441825"/>
              <a:ext cx="552450" cy="585788"/>
            </a:xfrm>
            <a:custGeom>
              <a:avLst/>
              <a:gdLst>
                <a:gd name="T0" fmla="*/ 139 w 147"/>
                <a:gd name="T1" fmla="*/ 99 h 156"/>
                <a:gd name="T2" fmla="*/ 129 w 147"/>
                <a:gd name="T3" fmla="*/ 88 h 156"/>
                <a:gd name="T4" fmla="*/ 115 w 147"/>
                <a:gd name="T5" fmla="*/ 76 h 156"/>
                <a:gd name="T6" fmla="*/ 105 w 147"/>
                <a:gd name="T7" fmla="*/ 66 h 156"/>
                <a:gd name="T8" fmla="*/ 98 w 147"/>
                <a:gd name="T9" fmla="*/ 59 h 156"/>
                <a:gd name="T10" fmla="*/ 94 w 147"/>
                <a:gd name="T11" fmla="*/ 50 h 156"/>
                <a:gd name="T12" fmla="*/ 93 w 147"/>
                <a:gd name="T13" fmla="*/ 39 h 156"/>
                <a:gd name="T14" fmla="*/ 100 w 147"/>
                <a:gd name="T15" fmla="*/ 30 h 156"/>
                <a:gd name="T16" fmla="*/ 115 w 147"/>
                <a:gd name="T17" fmla="*/ 27 h 156"/>
                <a:gd name="T18" fmla="*/ 131 w 147"/>
                <a:gd name="T19" fmla="*/ 24 h 156"/>
                <a:gd name="T20" fmla="*/ 143 w 147"/>
                <a:gd name="T21" fmla="*/ 18 h 156"/>
                <a:gd name="T22" fmla="*/ 146 w 147"/>
                <a:gd name="T23" fmla="*/ 10 h 156"/>
                <a:gd name="T24" fmla="*/ 142 w 147"/>
                <a:gd name="T25" fmla="*/ 5 h 156"/>
                <a:gd name="T26" fmla="*/ 134 w 147"/>
                <a:gd name="T27" fmla="*/ 6 h 156"/>
                <a:gd name="T28" fmla="*/ 123 w 147"/>
                <a:gd name="T29" fmla="*/ 7 h 156"/>
                <a:gd name="T30" fmla="*/ 110 w 147"/>
                <a:gd name="T31" fmla="*/ 7 h 156"/>
                <a:gd name="T32" fmla="*/ 98 w 147"/>
                <a:gd name="T33" fmla="*/ 6 h 156"/>
                <a:gd name="T34" fmla="*/ 87 w 147"/>
                <a:gd name="T35" fmla="*/ 5 h 156"/>
                <a:gd name="T36" fmla="*/ 73 w 147"/>
                <a:gd name="T37" fmla="*/ 4 h 156"/>
                <a:gd name="T38" fmla="*/ 58 w 147"/>
                <a:gd name="T39" fmla="*/ 3 h 156"/>
                <a:gd name="T40" fmla="*/ 47 w 147"/>
                <a:gd name="T41" fmla="*/ 1 h 156"/>
                <a:gd name="T42" fmla="*/ 27 w 147"/>
                <a:gd name="T43" fmla="*/ 8 h 156"/>
                <a:gd name="T44" fmla="*/ 5 w 147"/>
                <a:gd name="T45" fmla="*/ 32 h 156"/>
                <a:gd name="T46" fmla="*/ 2 w 147"/>
                <a:gd name="T47" fmla="*/ 57 h 156"/>
                <a:gd name="T48" fmla="*/ 9 w 147"/>
                <a:gd name="T49" fmla="*/ 73 h 156"/>
                <a:gd name="T50" fmla="*/ 19 w 147"/>
                <a:gd name="T51" fmla="*/ 89 h 156"/>
                <a:gd name="T52" fmla="*/ 27 w 147"/>
                <a:gd name="T53" fmla="*/ 104 h 156"/>
                <a:gd name="T54" fmla="*/ 31 w 147"/>
                <a:gd name="T55" fmla="*/ 119 h 156"/>
                <a:gd name="T56" fmla="*/ 35 w 147"/>
                <a:gd name="T57" fmla="*/ 134 h 156"/>
                <a:gd name="T58" fmla="*/ 42 w 147"/>
                <a:gd name="T59" fmla="*/ 147 h 156"/>
                <a:gd name="T60" fmla="*/ 49 w 147"/>
                <a:gd name="T61" fmla="*/ 150 h 156"/>
                <a:gd name="T62" fmla="*/ 52 w 147"/>
                <a:gd name="T63" fmla="*/ 143 h 156"/>
                <a:gd name="T64" fmla="*/ 48 w 147"/>
                <a:gd name="T65" fmla="*/ 130 h 156"/>
                <a:gd name="T66" fmla="*/ 46 w 147"/>
                <a:gd name="T67" fmla="*/ 117 h 156"/>
                <a:gd name="T68" fmla="*/ 49 w 147"/>
                <a:gd name="T69" fmla="*/ 106 h 156"/>
                <a:gd name="T70" fmla="*/ 55 w 147"/>
                <a:gd name="T71" fmla="*/ 107 h 156"/>
                <a:gd name="T72" fmla="*/ 62 w 147"/>
                <a:gd name="T73" fmla="*/ 119 h 156"/>
                <a:gd name="T74" fmla="*/ 72 w 147"/>
                <a:gd name="T75" fmla="*/ 137 h 156"/>
                <a:gd name="T76" fmla="*/ 83 w 147"/>
                <a:gd name="T77" fmla="*/ 152 h 156"/>
                <a:gd name="T78" fmla="*/ 92 w 147"/>
                <a:gd name="T79" fmla="*/ 155 h 156"/>
                <a:gd name="T80" fmla="*/ 96 w 147"/>
                <a:gd name="T81" fmla="*/ 149 h 156"/>
                <a:gd name="T82" fmla="*/ 90 w 147"/>
                <a:gd name="T83" fmla="*/ 139 h 156"/>
                <a:gd name="T84" fmla="*/ 82 w 147"/>
                <a:gd name="T85" fmla="*/ 123 h 156"/>
                <a:gd name="T86" fmla="*/ 75 w 147"/>
                <a:gd name="T87" fmla="*/ 108 h 156"/>
                <a:gd name="T88" fmla="*/ 76 w 147"/>
                <a:gd name="T89" fmla="*/ 101 h 156"/>
                <a:gd name="T90" fmla="*/ 87 w 147"/>
                <a:gd name="T91" fmla="*/ 110 h 156"/>
                <a:gd name="T92" fmla="*/ 104 w 147"/>
                <a:gd name="T93" fmla="*/ 129 h 156"/>
                <a:gd name="T94" fmla="*/ 117 w 147"/>
                <a:gd name="T95" fmla="*/ 142 h 156"/>
                <a:gd name="T96" fmla="*/ 125 w 147"/>
                <a:gd name="T97" fmla="*/ 146 h 156"/>
                <a:gd name="T98" fmla="*/ 130 w 147"/>
                <a:gd name="T99" fmla="*/ 140 h 156"/>
                <a:gd name="T100" fmla="*/ 126 w 147"/>
                <a:gd name="T101" fmla="*/ 133 h 156"/>
                <a:gd name="T102" fmla="*/ 119 w 147"/>
                <a:gd name="T103" fmla="*/ 124 h 156"/>
                <a:gd name="T104" fmla="*/ 111 w 147"/>
                <a:gd name="T105" fmla="*/ 113 h 156"/>
                <a:gd name="T106" fmla="*/ 103 w 147"/>
                <a:gd name="T107" fmla="*/ 102 h 156"/>
                <a:gd name="T108" fmla="*/ 94 w 147"/>
                <a:gd name="T109" fmla="*/ 92 h 156"/>
                <a:gd name="T110" fmla="*/ 94 w 147"/>
                <a:gd name="T111" fmla="*/ 87 h 156"/>
                <a:gd name="T112" fmla="*/ 104 w 147"/>
                <a:gd name="T113" fmla="*/ 90 h 156"/>
                <a:gd name="T114" fmla="*/ 117 w 147"/>
                <a:gd name="T115" fmla="*/ 100 h 156"/>
                <a:gd name="T116" fmla="*/ 129 w 147"/>
                <a:gd name="T117" fmla="*/ 112 h 156"/>
                <a:gd name="T118" fmla="*/ 139 w 147"/>
                <a:gd name="T119" fmla="*/ 118 h 156"/>
                <a:gd name="T120" fmla="*/ 144 w 147"/>
                <a:gd name="T121" fmla="*/ 116 h 156"/>
                <a:gd name="T122" fmla="*/ 144 w 147"/>
                <a:gd name="T123" fmla="*/ 108 h 156"/>
                <a:gd name="T124" fmla="*/ 139 w 147"/>
                <a:gd name="T125" fmla="*/ 99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7" h="156">
                  <a:moveTo>
                    <a:pt x="139" y="99"/>
                  </a:moveTo>
                  <a:cubicBezTo>
                    <a:pt x="137" y="97"/>
                    <a:pt x="133" y="92"/>
                    <a:pt x="129" y="88"/>
                  </a:cubicBezTo>
                  <a:cubicBezTo>
                    <a:pt x="126" y="85"/>
                    <a:pt x="119" y="79"/>
                    <a:pt x="115" y="76"/>
                  </a:cubicBezTo>
                  <a:cubicBezTo>
                    <a:pt x="111" y="73"/>
                    <a:pt x="106" y="68"/>
                    <a:pt x="105" y="66"/>
                  </a:cubicBezTo>
                  <a:cubicBezTo>
                    <a:pt x="103" y="64"/>
                    <a:pt x="100" y="61"/>
                    <a:pt x="98" y="59"/>
                  </a:cubicBezTo>
                  <a:cubicBezTo>
                    <a:pt x="96" y="57"/>
                    <a:pt x="94" y="53"/>
                    <a:pt x="94" y="50"/>
                  </a:cubicBezTo>
                  <a:cubicBezTo>
                    <a:pt x="93" y="47"/>
                    <a:pt x="93" y="43"/>
                    <a:pt x="93" y="39"/>
                  </a:cubicBezTo>
                  <a:cubicBezTo>
                    <a:pt x="94" y="36"/>
                    <a:pt x="97" y="32"/>
                    <a:pt x="100" y="30"/>
                  </a:cubicBezTo>
                  <a:cubicBezTo>
                    <a:pt x="104" y="29"/>
                    <a:pt x="110" y="27"/>
                    <a:pt x="115" y="27"/>
                  </a:cubicBezTo>
                  <a:cubicBezTo>
                    <a:pt x="120" y="26"/>
                    <a:pt x="127" y="25"/>
                    <a:pt x="131" y="24"/>
                  </a:cubicBezTo>
                  <a:cubicBezTo>
                    <a:pt x="135" y="23"/>
                    <a:pt x="141" y="20"/>
                    <a:pt x="143" y="18"/>
                  </a:cubicBezTo>
                  <a:cubicBezTo>
                    <a:pt x="145" y="15"/>
                    <a:pt x="147" y="12"/>
                    <a:pt x="146" y="10"/>
                  </a:cubicBezTo>
                  <a:cubicBezTo>
                    <a:pt x="145" y="8"/>
                    <a:pt x="144" y="5"/>
                    <a:pt x="142" y="5"/>
                  </a:cubicBezTo>
                  <a:cubicBezTo>
                    <a:pt x="140" y="5"/>
                    <a:pt x="137" y="5"/>
                    <a:pt x="134" y="6"/>
                  </a:cubicBezTo>
                  <a:cubicBezTo>
                    <a:pt x="131" y="7"/>
                    <a:pt x="126" y="7"/>
                    <a:pt x="123" y="7"/>
                  </a:cubicBezTo>
                  <a:cubicBezTo>
                    <a:pt x="120" y="6"/>
                    <a:pt x="114" y="6"/>
                    <a:pt x="110" y="7"/>
                  </a:cubicBezTo>
                  <a:cubicBezTo>
                    <a:pt x="106" y="7"/>
                    <a:pt x="100" y="6"/>
                    <a:pt x="98" y="6"/>
                  </a:cubicBezTo>
                  <a:cubicBezTo>
                    <a:pt x="95" y="5"/>
                    <a:pt x="90" y="5"/>
                    <a:pt x="87" y="5"/>
                  </a:cubicBezTo>
                  <a:cubicBezTo>
                    <a:pt x="83" y="5"/>
                    <a:pt x="77" y="5"/>
                    <a:pt x="73" y="4"/>
                  </a:cubicBezTo>
                  <a:cubicBezTo>
                    <a:pt x="69" y="4"/>
                    <a:pt x="62" y="3"/>
                    <a:pt x="58" y="3"/>
                  </a:cubicBezTo>
                  <a:cubicBezTo>
                    <a:pt x="54" y="2"/>
                    <a:pt x="49" y="2"/>
                    <a:pt x="47" y="1"/>
                  </a:cubicBezTo>
                  <a:cubicBezTo>
                    <a:pt x="45" y="0"/>
                    <a:pt x="36" y="3"/>
                    <a:pt x="27" y="8"/>
                  </a:cubicBezTo>
                  <a:cubicBezTo>
                    <a:pt x="18" y="13"/>
                    <a:pt x="8" y="23"/>
                    <a:pt x="5" y="32"/>
                  </a:cubicBezTo>
                  <a:cubicBezTo>
                    <a:pt x="2" y="41"/>
                    <a:pt x="0" y="52"/>
                    <a:pt x="2" y="57"/>
                  </a:cubicBezTo>
                  <a:cubicBezTo>
                    <a:pt x="3" y="62"/>
                    <a:pt x="6" y="69"/>
                    <a:pt x="9" y="73"/>
                  </a:cubicBezTo>
                  <a:cubicBezTo>
                    <a:pt x="12" y="77"/>
                    <a:pt x="16" y="84"/>
                    <a:pt x="19" y="89"/>
                  </a:cubicBezTo>
                  <a:cubicBezTo>
                    <a:pt x="22" y="93"/>
                    <a:pt x="26" y="100"/>
                    <a:pt x="27" y="104"/>
                  </a:cubicBezTo>
                  <a:cubicBezTo>
                    <a:pt x="28" y="108"/>
                    <a:pt x="30" y="115"/>
                    <a:pt x="31" y="119"/>
                  </a:cubicBezTo>
                  <a:cubicBezTo>
                    <a:pt x="32" y="123"/>
                    <a:pt x="34" y="130"/>
                    <a:pt x="35" y="134"/>
                  </a:cubicBezTo>
                  <a:cubicBezTo>
                    <a:pt x="37" y="139"/>
                    <a:pt x="40" y="145"/>
                    <a:pt x="42" y="147"/>
                  </a:cubicBezTo>
                  <a:cubicBezTo>
                    <a:pt x="44" y="150"/>
                    <a:pt x="47" y="151"/>
                    <a:pt x="49" y="150"/>
                  </a:cubicBezTo>
                  <a:cubicBezTo>
                    <a:pt x="51" y="149"/>
                    <a:pt x="52" y="146"/>
                    <a:pt x="52" y="143"/>
                  </a:cubicBezTo>
                  <a:cubicBezTo>
                    <a:pt x="51" y="139"/>
                    <a:pt x="50" y="134"/>
                    <a:pt x="48" y="130"/>
                  </a:cubicBezTo>
                  <a:cubicBezTo>
                    <a:pt x="47" y="126"/>
                    <a:pt x="46" y="120"/>
                    <a:pt x="46" y="117"/>
                  </a:cubicBezTo>
                  <a:cubicBezTo>
                    <a:pt x="46" y="113"/>
                    <a:pt x="48" y="108"/>
                    <a:pt x="49" y="106"/>
                  </a:cubicBezTo>
                  <a:cubicBezTo>
                    <a:pt x="51" y="104"/>
                    <a:pt x="53" y="105"/>
                    <a:pt x="55" y="107"/>
                  </a:cubicBezTo>
                  <a:cubicBezTo>
                    <a:pt x="57" y="109"/>
                    <a:pt x="60" y="115"/>
                    <a:pt x="62" y="119"/>
                  </a:cubicBezTo>
                  <a:cubicBezTo>
                    <a:pt x="64" y="124"/>
                    <a:pt x="69" y="132"/>
                    <a:pt x="72" y="137"/>
                  </a:cubicBezTo>
                  <a:cubicBezTo>
                    <a:pt x="75" y="143"/>
                    <a:pt x="80" y="150"/>
                    <a:pt x="83" y="152"/>
                  </a:cubicBezTo>
                  <a:cubicBezTo>
                    <a:pt x="86" y="155"/>
                    <a:pt x="90" y="156"/>
                    <a:pt x="92" y="155"/>
                  </a:cubicBezTo>
                  <a:cubicBezTo>
                    <a:pt x="95" y="153"/>
                    <a:pt x="96" y="150"/>
                    <a:pt x="96" y="149"/>
                  </a:cubicBezTo>
                  <a:cubicBezTo>
                    <a:pt x="95" y="147"/>
                    <a:pt x="93" y="142"/>
                    <a:pt x="90" y="139"/>
                  </a:cubicBezTo>
                  <a:cubicBezTo>
                    <a:pt x="88" y="135"/>
                    <a:pt x="84" y="128"/>
                    <a:pt x="82" y="123"/>
                  </a:cubicBezTo>
                  <a:cubicBezTo>
                    <a:pt x="80" y="118"/>
                    <a:pt x="77" y="111"/>
                    <a:pt x="75" y="108"/>
                  </a:cubicBezTo>
                  <a:cubicBezTo>
                    <a:pt x="74" y="105"/>
                    <a:pt x="74" y="102"/>
                    <a:pt x="76" y="101"/>
                  </a:cubicBezTo>
                  <a:cubicBezTo>
                    <a:pt x="78" y="101"/>
                    <a:pt x="83" y="105"/>
                    <a:pt x="87" y="110"/>
                  </a:cubicBezTo>
                  <a:cubicBezTo>
                    <a:pt x="91" y="116"/>
                    <a:pt x="99" y="124"/>
                    <a:pt x="104" y="129"/>
                  </a:cubicBezTo>
                  <a:cubicBezTo>
                    <a:pt x="108" y="134"/>
                    <a:pt x="114" y="140"/>
                    <a:pt x="117" y="142"/>
                  </a:cubicBezTo>
                  <a:cubicBezTo>
                    <a:pt x="120" y="145"/>
                    <a:pt x="123" y="146"/>
                    <a:pt x="125" y="146"/>
                  </a:cubicBezTo>
                  <a:cubicBezTo>
                    <a:pt x="127" y="145"/>
                    <a:pt x="129" y="142"/>
                    <a:pt x="130" y="140"/>
                  </a:cubicBezTo>
                  <a:cubicBezTo>
                    <a:pt x="130" y="138"/>
                    <a:pt x="129" y="135"/>
                    <a:pt x="126" y="133"/>
                  </a:cubicBezTo>
                  <a:cubicBezTo>
                    <a:pt x="124" y="131"/>
                    <a:pt x="121" y="127"/>
                    <a:pt x="119" y="124"/>
                  </a:cubicBezTo>
                  <a:cubicBezTo>
                    <a:pt x="117" y="121"/>
                    <a:pt x="113" y="116"/>
                    <a:pt x="111" y="113"/>
                  </a:cubicBezTo>
                  <a:cubicBezTo>
                    <a:pt x="109" y="110"/>
                    <a:pt x="105" y="105"/>
                    <a:pt x="103" y="102"/>
                  </a:cubicBezTo>
                  <a:cubicBezTo>
                    <a:pt x="100" y="99"/>
                    <a:pt x="96" y="95"/>
                    <a:pt x="94" y="92"/>
                  </a:cubicBezTo>
                  <a:cubicBezTo>
                    <a:pt x="92" y="89"/>
                    <a:pt x="92" y="87"/>
                    <a:pt x="94" y="87"/>
                  </a:cubicBezTo>
                  <a:cubicBezTo>
                    <a:pt x="96" y="87"/>
                    <a:pt x="101" y="88"/>
                    <a:pt x="104" y="90"/>
                  </a:cubicBezTo>
                  <a:cubicBezTo>
                    <a:pt x="107" y="92"/>
                    <a:pt x="113" y="97"/>
                    <a:pt x="117" y="100"/>
                  </a:cubicBezTo>
                  <a:cubicBezTo>
                    <a:pt x="121" y="103"/>
                    <a:pt x="127" y="109"/>
                    <a:pt x="129" y="112"/>
                  </a:cubicBezTo>
                  <a:cubicBezTo>
                    <a:pt x="132" y="115"/>
                    <a:pt x="136" y="118"/>
                    <a:pt x="139" y="118"/>
                  </a:cubicBezTo>
                  <a:cubicBezTo>
                    <a:pt x="141" y="118"/>
                    <a:pt x="143" y="117"/>
                    <a:pt x="144" y="116"/>
                  </a:cubicBezTo>
                  <a:cubicBezTo>
                    <a:pt x="145" y="114"/>
                    <a:pt x="145" y="111"/>
                    <a:pt x="144" y="108"/>
                  </a:cubicBezTo>
                  <a:cubicBezTo>
                    <a:pt x="143" y="105"/>
                    <a:pt x="141" y="101"/>
                    <a:pt x="139" y="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1ACE01D2-73CB-49EA-8345-1BACE29B79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85238" r="68046" b="-4524"/>
          <a:stretch/>
        </p:blipFill>
        <p:spPr>
          <a:xfrm>
            <a:off x="3005326" y="289237"/>
            <a:ext cx="930694" cy="104703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DD2D610-EA0E-4CB5-9629-914019EA87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85238" r="68046" b="-4524"/>
          <a:stretch/>
        </p:blipFill>
        <p:spPr>
          <a:xfrm>
            <a:off x="8255982" y="304712"/>
            <a:ext cx="930694" cy="1047030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BB187F6F-8EFD-4874-BC9D-10CFB61682EC}"/>
              </a:ext>
            </a:extLst>
          </p:cNvPr>
          <p:cNvSpPr txBox="1"/>
          <p:nvPr/>
        </p:nvSpPr>
        <p:spPr>
          <a:xfrm>
            <a:off x="4032766" y="557032"/>
            <a:ext cx="3581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群众是你 群众是我</a:t>
            </a:r>
          </a:p>
        </p:txBody>
      </p:sp>
      <p:sp>
        <p:nvSpPr>
          <p:cNvPr id="37" name="Text Box 10">
            <a:extLst>
              <a:ext uri="{FF2B5EF4-FFF2-40B4-BE49-F238E27FC236}">
                <a16:creationId xmlns:a16="http://schemas.microsoft.com/office/drawing/2014/main" id="{C78247B7-5656-437E-B82E-D33B5891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8228" y="4419568"/>
            <a:ext cx="2526208" cy="45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marL="285750" indent="-285750" defTabSz="1088232">
              <a:lnSpc>
                <a:spcPct val="150000"/>
              </a:lnSpc>
              <a:buFont typeface="Wingdings" pitchFamily="2" charset="2"/>
              <a:buChar char="p"/>
            </a:pP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学生</a:t>
            </a:r>
            <a:endParaRPr lang="en-US" altLang="zh-CN" sz="2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CFE3F688-582B-4A90-8F73-9C3429E87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4369" y="1843010"/>
            <a:ext cx="2526208" cy="45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marL="285750" indent="-285750" defTabSz="1088232">
              <a:lnSpc>
                <a:spcPct val="150000"/>
              </a:lnSpc>
              <a:buFont typeface="Wingdings" pitchFamily="2" charset="2"/>
              <a:buChar char="p"/>
            </a:pP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社会人员</a:t>
            </a:r>
            <a:endParaRPr lang="en-US" altLang="zh-CN" sz="2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sp>
        <p:nvSpPr>
          <p:cNvPr id="40" name="Text Box 10">
            <a:extLst>
              <a:ext uri="{FF2B5EF4-FFF2-40B4-BE49-F238E27FC236}">
                <a16:creationId xmlns:a16="http://schemas.microsoft.com/office/drawing/2014/main" id="{8DEECDF7-0CA3-43D7-920A-4658A02FF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3508" y="4419568"/>
            <a:ext cx="2526208" cy="45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marL="285750" indent="-285750" defTabSz="1088232">
              <a:lnSpc>
                <a:spcPct val="150000"/>
              </a:lnSpc>
              <a:buFont typeface="Wingdings" pitchFamily="2" charset="2"/>
              <a:buChar char="p"/>
            </a:pP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我们</a:t>
            </a:r>
            <a:endParaRPr lang="en-US" altLang="zh-CN" sz="2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53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AAC636D3-ADD9-4AF9-96BC-AF5A0270409C}"/>
              </a:ext>
            </a:extLst>
          </p:cNvPr>
          <p:cNvSpPr/>
          <p:nvPr/>
        </p:nvSpPr>
        <p:spPr>
          <a:xfrm>
            <a:off x="442597" y="1455089"/>
            <a:ext cx="11125058" cy="4253257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GB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69E82D0B-FF24-43D7-AE1B-6BEEA1E12A87}"/>
              </a:ext>
            </a:extLst>
          </p:cNvPr>
          <p:cNvSpPr/>
          <p:nvPr/>
        </p:nvSpPr>
        <p:spPr>
          <a:xfrm>
            <a:off x="4114800" y="1455089"/>
            <a:ext cx="6179127" cy="42532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GB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DE7A6F98-C519-44AC-8AE3-082ED87E4306}"/>
              </a:ext>
            </a:extLst>
          </p:cNvPr>
          <p:cNvSpPr/>
          <p:nvPr/>
        </p:nvSpPr>
        <p:spPr>
          <a:xfrm>
            <a:off x="4317733" y="1919723"/>
            <a:ext cx="5885554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参谋部：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及时反馈信息，做好上传下达工作；提出合理化建议，为领导的决策提供帮助，到位不越位，当好参谋助手。 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信息部：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收集了解工作动态和各类信息，沟通反馈情况。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统筹部：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协调各方力量，形成执行合力，进行工作协调、信息协调和关系协调。</a:t>
            </a:r>
            <a:endParaRPr lang="en-GB" altLang="zh-CN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服务部：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为领导服务、为部门服务、为教学科研服务和为师生服务。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后勤部：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为全院师生提供安全、稳定、舒适、方便的办公和工作条件。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E7C65945-ADD3-4C3E-8B64-8F8DBB77A6CC}"/>
              </a:ext>
            </a:extLst>
          </p:cNvPr>
          <p:cNvSpPr txBox="1"/>
          <p:nvPr/>
        </p:nvSpPr>
        <p:spPr>
          <a:xfrm>
            <a:off x="4876556" y="628990"/>
            <a:ext cx="243888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学院办公室</a:t>
            </a:r>
            <a:endParaRPr lang="en-GB" sz="32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91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>
            <a:extLst>
              <a:ext uri="{FF2B5EF4-FFF2-40B4-BE49-F238E27FC236}">
                <a16:creationId xmlns:a16="http://schemas.microsoft.com/office/drawing/2014/main" id="{B76E22CB-9D53-4514-AA4B-41889D27C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6002" y="1982419"/>
            <a:ext cx="3781348" cy="82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marL="285750" indent="-285750" defTabSz="1088232">
              <a:lnSpc>
                <a:spcPct val="150000"/>
              </a:lnSpc>
              <a:buFont typeface="Wingdings" pitchFamily="2" charset="2"/>
              <a:buChar char="p"/>
            </a:pPr>
            <a:r>
              <a:rPr lang="zh-CN" altLang="en-US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加强对学校重要文件学习，了解学校工作重点，提高工作站位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E024B74-EB78-4FEF-9C29-9D95CCEA6B93}"/>
              </a:ext>
            </a:extLst>
          </p:cNvPr>
          <p:cNvCxnSpPr>
            <a:cxnSpLocks/>
          </p:cNvCxnSpPr>
          <p:nvPr/>
        </p:nvCxnSpPr>
        <p:spPr>
          <a:xfrm>
            <a:off x="6318789" y="3305012"/>
            <a:ext cx="508812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>
            <a:extLst>
              <a:ext uri="{FF2B5EF4-FFF2-40B4-BE49-F238E27FC236}">
                <a16:creationId xmlns:a16="http://schemas.microsoft.com/office/drawing/2014/main" id="{F73E6638-E1E0-4B9F-8E10-A343A3E47136}"/>
              </a:ext>
            </a:extLst>
          </p:cNvPr>
          <p:cNvSpPr/>
          <p:nvPr/>
        </p:nvSpPr>
        <p:spPr>
          <a:xfrm>
            <a:off x="6307066" y="2028761"/>
            <a:ext cx="797422" cy="79742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3C24ED24-7BA3-45D7-BDCB-C379CCC756C4}"/>
              </a:ext>
            </a:extLst>
          </p:cNvPr>
          <p:cNvSpPr/>
          <p:nvPr/>
        </p:nvSpPr>
        <p:spPr>
          <a:xfrm>
            <a:off x="6296658" y="4044867"/>
            <a:ext cx="877164" cy="87716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D655ED5-A7E8-442D-8E43-F6D98267E579}"/>
              </a:ext>
            </a:extLst>
          </p:cNvPr>
          <p:cNvGrpSpPr/>
          <p:nvPr/>
        </p:nvGrpSpPr>
        <p:grpSpPr>
          <a:xfrm>
            <a:off x="6528955" y="2233003"/>
            <a:ext cx="366712" cy="388938"/>
            <a:chOff x="9920288" y="4319588"/>
            <a:chExt cx="366712" cy="388938"/>
          </a:xfrm>
        </p:grpSpPr>
        <p:sp>
          <p:nvSpPr>
            <p:cNvPr id="16" name="Freeform 152">
              <a:extLst>
                <a:ext uri="{FF2B5EF4-FFF2-40B4-BE49-F238E27FC236}">
                  <a16:creationId xmlns:a16="http://schemas.microsoft.com/office/drawing/2014/main" id="{CC435669-0680-4D33-BFCF-06621C6ECD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82200" y="4319588"/>
              <a:ext cx="252412" cy="273050"/>
            </a:xfrm>
            <a:custGeom>
              <a:avLst/>
              <a:gdLst>
                <a:gd name="T0" fmla="*/ 39 w 79"/>
                <a:gd name="T1" fmla="*/ 85 h 85"/>
                <a:gd name="T2" fmla="*/ 39 w 79"/>
                <a:gd name="T3" fmla="*/ 85 h 85"/>
                <a:gd name="T4" fmla="*/ 53 w 79"/>
                <a:gd name="T5" fmla="*/ 70 h 85"/>
                <a:gd name="T6" fmla="*/ 53 w 79"/>
                <a:gd name="T7" fmla="*/ 48 h 85"/>
                <a:gd name="T8" fmla="*/ 53 w 79"/>
                <a:gd name="T9" fmla="*/ 46 h 85"/>
                <a:gd name="T10" fmla="*/ 54 w 79"/>
                <a:gd name="T11" fmla="*/ 47 h 85"/>
                <a:gd name="T12" fmla="*/ 65 w 79"/>
                <a:gd name="T13" fmla="*/ 52 h 85"/>
                <a:gd name="T14" fmla="*/ 74 w 79"/>
                <a:gd name="T15" fmla="*/ 49 h 85"/>
                <a:gd name="T16" fmla="*/ 72 w 79"/>
                <a:gd name="T17" fmla="*/ 29 h 85"/>
                <a:gd name="T18" fmla="*/ 50 w 79"/>
                <a:gd name="T19" fmla="*/ 6 h 85"/>
                <a:gd name="T20" fmla="*/ 28 w 79"/>
                <a:gd name="T21" fmla="*/ 6 h 85"/>
                <a:gd name="T22" fmla="*/ 6 w 79"/>
                <a:gd name="T23" fmla="*/ 29 h 85"/>
                <a:gd name="T24" fmla="*/ 5 w 79"/>
                <a:gd name="T25" fmla="*/ 49 h 85"/>
                <a:gd name="T26" fmla="*/ 25 w 79"/>
                <a:gd name="T27" fmla="*/ 47 h 85"/>
                <a:gd name="T28" fmla="*/ 26 w 79"/>
                <a:gd name="T29" fmla="*/ 46 h 85"/>
                <a:gd name="T30" fmla="*/ 26 w 79"/>
                <a:gd name="T31" fmla="*/ 48 h 85"/>
                <a:gd name="T32" fmla="*/ 26 w 79"/>
                <a:gd name="T33" fmla="*/ 70 h 85"/>
                <a:gd name="T34" fmla="*/ 39 w 79"/>
                <a:gd name="T35" fmla="*/ 85 h 85"/>
                <a:gd name="T36" fmla="*/ 19 w 79"/>
                <a:gd name="T37" fmla="*/ 42 h 85"/>
                <a:gd name="T38" fmla="*/ 13 w 79"/>
                <a:gd name="T39" fmla="*/ 44 h 85"/>
                <a:gd name="T40" fmla="*/ 10 w 79"/>
                <a:gd name="T41" fmla="*/ 43 h 85"/>
                <a:gd name="T42" fmla="*/ 12 w 79"/>
                <a:gd name="T43" fmla="*/ 34 h 85"/>
                <a:gd name="T44" fmla="*/ 34 w 79"/>
                <a:gd name="T45" fmla="*/ 12 h 85"/>
                <a:gd name="T46" fmla="*/ 45 w 79"/>
                <a:gd name="T47" fmla="*/ 12 h 85"/>
                <a:gd name="T48" fmla="*/ 67 w 79"/>
                <a:gd name="T49" fmla="*/ 34 h 85"/>
                <a:gd name="T50" fmla="*/ 68 w 79"/>
                <a:gd name="T51" fmla="*/ 43 h 85"/>
                <a:gd name="T52" fmla="*/ 65 w 79"/>
                <a:gd name="T53" fmla="*/ 44 h 85"/>
                <a:gd name="T54" fmla="*/ 59 w 79"/>
                <a:gd name="T55" fmla="*/ 42 h 85"/>
                <a:gd name="T56" fmla="*/ 52 w 79"/>
                <a:gd name="T57" fmla="*/ 38 h 85"/>
                <a:gd name="T58" fmla="*/ 45 w 79"/>
                <a:gd name="T59" fmla="*/ 48 h 85"/>
                <a:gd name="T60" fmla="*/ 45 w 79"/>
                <a:gd name="T61" fmla="*/ 70 h 85"/>
                <a:gd name="T62" fmla="*/ 39 w 79"/>
                <a:gd name="T63" fmla="*/ 77 h 85"/>
                <a:gd name="T64" fmla="*/ 34 w 79"/>
                <a:gd name="T65" fmla="*/ 70 h 85"/>
                <a:gd name="T66" fmla="*/ 34 w 79"/>
                <a:gd name="T67" fmla="*/ 48 h 85"/>
                <a:gd name="T68" fmla="*/ 27 w 79"/>
                <a:gd name="T69" fmla="*/ 38 h 85"/>
                <a:gd name="T70" fmla="*/ 19 w 79"/>
                <a:gd name="T71" fmla="*/ 4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9" h="85">
                  <a:moveTo>
                    <a:pt x="39" y="85"/>
                  </a:moveTo>
                  <a:cubicBezTo>
                    <a:pt x="39" y="85"/>
                    <a:pt x="39" y="85"/>
                    <a:pt x="39" y="85"/>
                  </a:cubicBezTo>
                  <a:cubicBezTo>
                    <a:pt x="47" y="85"/>
                    <a:pt x="53" y="78"/>
                    <a:pt x="53" y="7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53" y="47"/>
                    <a:pt x="53" y="47"/>
                    <a:pt x="53" y="46"/>
                  </a:cubicBezTo>
                  <a:cubicBezTo>
                    <a:pt x="53" y="47"/>
                    <a:pt x="53" y="47"/>
                    <a:pt x="54" y="47"/>
                  </a:cubicBezTo>
                  <a:cubicBezTo>
                    <a:pt x="57" y="51"/>
                    <a:pt x="61" y="52"/>
                    <a:pt x="65" y="52"/>
                  </a:cubicBezTo>
                  <a:cubicBezTo>
                    <a:pt x="69" y="52"/>
                    <a:pt x="72" y="51"/>
                    <a:pt x="74" y="49"/>
                  </a:cubicBezTo>
                  <a:cubicBezTo>
                    <a:pt x="79" y="44"/>
                    <a:pt x="78" y="35"/>
                    <a:pt x="72" y="29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4" y="0"/>
                    <a:pt x="34" y="0"/>
                    <a:pt x="28" y="6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0" y="35"/>
                    <a:pt x="0" y="44"/>
                    <a:pt x="5" y="49"/>
                  </a:cubicBezTo>
                  <a:cubicBezTo>
                    <a:pt x="10" y="54"/>
                    <a:pt x="19" y="53"/>
                    <a:pt x="25" y="47"/>
                  </a:cubicBezTo>
                  <a:cubicBezTo>
                    <a:pt x="25" y="47"/>
                    <a:pt x="26" y="47"/>
                    <a:pt x="26" y="46"/>
                  </a:cubicBezTo>
                  <a:cubicBezTo>
                    <a:pt x="26" y="47"/>
                    <a:pt x="26" y="47"/>
                    <a:pt x="26" y="48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78"/>
                    <a:pt x="32" y="85"/>
                    <a:pt x="39" y="85"/>
                  </a:cubicBezTo>
                  <a:close/>
                  <a:moveTo>
                    <a:pt x="19" y="42"/>
                  </a:moveTo>
                  <a:cubicBezTo>
                    <a:pt x="18" y="43"/>
                    <a:pt x="15" y="44"/>
                    <a:pt x="13" y="44"/>
                  </a:cubicBezTo>
                  <a:cubicBezTo>
                    <a:pt x="13" y="44"/>
                    <a:pt x="11" y="44"/>
                    <a:pt x="10" y="43"/>
                  </a:cubicBezTo>
                  <a:cubicBezTo>
                    <a:pt x="8" y="41"/>
                    <a:pt x="9" y="37"/>
                    <a:pt x="12" y="34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7" y="9"/>
                    <a:pt x="42" y="9"/>
                    <a:pt x="45" y="12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70" y="37"/>
                    <a:pt x="70" y="41"/>
                    <a:pt x="68" y="43"/>
                  </a:cubicBezTo>
                  <a:cubicBezTo>
                    <a:pt x="67" y="44"/>
                    <a:pt x="66" y="44"/>
                    <a:pt x="65" y="44"/>
                  </a:cubicBezTo>
                  <a:cubicBezTo>
                    <a:pt x="63" y="44"/>
                    <a:pt x="61" y="43"/>
                    <a:pt x="59" y="42"/>
                  </a:cubicBezTo>
                  <a:cubicBezTo>
                    <a:pt x="57" y="39"/>
                    <a:pt x="54" y="38"/>
                    <a:pt x="52" y="38"/>
                  </a:cubicBezTo>
                  <a:cubicBezTo>
                    <a:pt x="49" y="38"/>
                    <a:pt x="45" y="41"/>
                    <a:pt x="45" y="48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4"/>
                    <a:pt x="42" y="77"/>
                    <a:pt x="39" y="77"/>
                  </a:cubicBezTo>
                  <a:cubicBezTo>
                    <a:pt x="36" y="77"/>
                    <a:pt x="34" y="74"/>
                    <a:pt x="34" y="70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4" y="41"/>
                    <a:pt x="30" y="38"/>
                    <a:pt x="27" y="38"/>
                  </a:cubicBezTo>
                  <a:cubicBezTo>
                    <a:pt x="24" y="38"/>
                    <a:pt x="22" y="39"/>
                    <a:pt x="19" y="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53">
              <a:extLst>
                <a:ext uri="{FF2B5EF4-FFF2-40B4-BE49-F238E27FC236}">
                  <a16:creationId xmlns:a16="http://schemas.microsoft.com/office/drawing/2014/main" id="{A197788C-F8FD-49C2-A39C-539C58ED80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20288" y="4608513"/>
              <a:ext cx="366712" cy="100013"/>
            </a:xfrm>
            <a:custGeom>
              <a:avLst/>
              <a:gdLst>
                <a:gd name="T0" fmla="*/ 0 w 114"/>
                <a:gd name="T1" fmla="*/ 10 h 31"/>
                <a:gd name="T2" fmla="*/ 0 w 114"/>
                <a:gd name="T3" fmla="*/ 21 h 31"/>
                <a:gd name="T4" fmla="*/ 10 w 114"/>
                <a:gd name="T5" fmla="*/ 31 h 31"/>
                <a:gd name="T6" fmla="*/ 104 w 114"/>
                <a:gd name="T7" fmla="*/ 31 h 31"/>
                <a:gd name="T8" fmla="*/ 114 w 114"/>
                <a:gd name="T9" fmla="*/ 21 h 31"/>
                <a:gd name="T10" fmla="*/ 114 w 114"/>
                <a:gd name="T11" fmla="*/ 10 h 31"/>
                <a:gd name="T12" fmla="*/ 104 w 114"/>
                <a:gd name="T13" fmla="*/ 0 h 31"/>
                <a:gd name="T14" fmla="*/ 10 w 114"/>
                <a:gd name="T15" fmla="*/ 0 h 31"/>
                <a:gd name="T16" fmla="*/ 0 w 114"/>
                <a:gd name="T17" fmla="*/ 10 h 31"/>
                <a:gd name="T18" fmla="*/ 106 w 114"/>
                <a:gd name="T19" fmla="*/ 10 h 31"/>
                <a:gd name="T20" fmla="*/ 106 w 114"/>
                <a:gd name="T21" fmla="*/ 21 h 31"/>
                <a:gd name="T22" fmla="*/ 104 w 114"/>
                <a:gd name="T23" fmla="*/ 23 h 31"/>
                <a:gd name="T24" fmla="*/ 10 w 114"/>
                <a:gd name="T25" fmla="*/ 23 h 31"/>
                <a:gd name="T26" fmla="*/ 8 w 114"/>
                <a:gd name="T27" fmla="*/ 21 h 31"/>
                <a:gd name="T28" fmla="*/ 8 w 114"/>
                <a:gd name="T29" fmla="*/ 10 h 31"/>
                <a:gd name="T30" fmla="*/ 10 w 114"/>
                <a:gd name="T31" fmla="*/ 8 h 31"/>
                <a:gd name="T32" fmla="*/ 104 w 114"/>
                <a:gd name="T33" fmla="*/ 8 h 31"/>
                <a:gd name="T34" fmla="*/ 106 w 114"/>
                <a:gd name="T35" fmla="*/ 1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4" h="31">
                  <a:moveTo>
                    <a:pt x="0" y="1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7"/>
                    <a:pt x="5" y="31"/>
                    <a:pt x="10" y="31"/>
                  </a:cubicBezTo>
                  <a:cubicBezTo>
                    <a:pt x="104" y="31"/>
                    <a:pt x="104" y="31"/>
                    <a:pt x="104" y="31"/>
                  </a:cubicBezTo>
                  <a:cubicBezTo>
                    <a:pt x="109" y="31"/>
                    <a:pt x="114" y="27"/>
                    <a:pt x="114" y="21"/>
                  </a:cubicBezTo>
                  <a:cubicBezTo>
                    <a:pt x="114" y="10"/>
                    <a:pt x="114" y="10"/>
                    <a:pt x="114" y="10"/>
                  </a:cubicBezTo>
                  <a:cubicBezTo>
                    <a:pt x="114" y="5"/>
                    <a:pt x="109" y="0"/>
                    <a:pt x="10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lose/>
                  <a:moveTo>
                    <a:pt x="106" y="10"/>
                  </a:moveTo>
                  <a:cubicBezTo>
                    <a:pt x="106" y="21"/>
                    <a:pt x="106" y="21"/>
                    <a:pt x="106" y="21"/>
                  </a:cubicBezTo>
                  <a:cubicBezTo>
                    <a:pt x="106" y="22"/>
                    <a:pt x="105" y="23"/>
                    <a:pt x="104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9" y="23"/>
                    <a:pt x="8" y="22"/>
                    <a:pt x="8" y="21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5" y="8"/>
                    <a:pt x="106" y="9"/>
                    <a:pt x="106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54">
              <a:extLst>
                <a:ext uri="{FF2B5EF4-FFF2-40B4-BE49-F238E27FC236}">
                  <a16:creationId xmlns:a16="http://schemas.microsoft.com/office/drawing/2014/main" id="{3DC69421-A6FA-4CFF-AB17-04BFF860B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1563" y="4646613"/>
              <a:ext cx="90487" cy="25400"/>
            </a:xfrm>
            <a:custGeom>
              <a:avLst/>
              <a:gdLst>
                <a:gd name="T0" fmla="*/ 4 w 28"/>
                <a:gd name="T1" fmla="*/ 8 h 8"/>
                <a:gd name="T2" fmla="*/ 24 w 28"/>
                <a:gd name="T3" fmla="*/ 8 h 8"/>
                <a:gd name="T4" fmla="*/ 28 w 28"/>
                <a:gd name="T5" fmla="*/ 4 h 8"/>
                <a:gd name="T6" fmla="*/ 24 w 28"/>
                <a:gd name="T7" fmla="*/ 0 h 8"/>
                <a:gd name="T8" fmla="*/ 4 w 28"/>
                <a:gd name="T9" fmla="*/ 0 h 8"/>
                <a:gd name="T10" fmla="*/ 0 w 28"/>
                <a:gd name="T11" fmla="*/ 4 h 8"/>
                <a:gd name="T12" fmla="*/ 4 w 28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8">
                  <a:moveTo>
                    <a:pt x="4" y="8"/>
                  </a:moveTo>
                  <a:cubicBezTo>
                    <a:pt x="24" y="8"/>
                    <a:pt x="24" y="8"/>
                    <a:pt x="24" y="8"/>
                  </a:cubicBezTo>
                  <a:cubicBezTo>
                    <a:pt x="27" y="8"/>
                    <a:pt x="28" y="6"/>
                    <a:pt x="28" y="4"/>
                  </a:cubicBezTo>
                  <a:cubicBezTo>
                    <a:pt x="28" y="1"/>
                    <a:pt x="27" y="0"/>
                    <a:pt x="2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54AF9FE-DEC8-4B49-8464-D380905BEACD}"/>
              </a:ext>
            </a:extLst>
          </p:cNvPr>
          <p:cNvGrpSpPr/>
          <p:nvPr/>
        </p:nvGrpSpPr>
        <p:grpSpPr>
          <a:xfrm>
            <a:off x="6558418" y="4284217"/>
            <a:ext cx="366712" cy="398463"/>
            <a:chOff x="10498138" y="4310063"/>
            <a:chExt cx="366712" cy="398463"/>
          </a:xfrm>
        </p:grpSpPr>
        <p:sp>
          <p:nvSpPr>
            <p:cNvPr id="20" name="Freeform 155">
              <a:extLst>
                <a:ext uri="{FF2B5EF4-FFF2-40B4-BE49-F238E27FC236}">
                  <a16:creationId xmlns:a16="http://schemas.microsoft.com/office/drawing/2014/main" id="{64AD21F9-FE6C-4DFB-808A-4A7822D055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56875" y="4310063"/>
              <a:ext cx="255587" cy="269875"/>
            </a:xfrm>
            <a:custGeom>
              <a:avLst/>
              <a:gdLst>
                <a:gd name="T0" fmla="*/ 50 w 80"/>
                <a:gd name="T1" fmla="*/ 5 h 84"/>
                <a:gd name="T2" fmla="*/ 40 w 80"/>
                <a:gd name="T3" fmla="*/ 0 h 84"/>
                <a:gd name="T4" fmla="*/ 27 w 80"/>
                <a:gd name="T5" fmla="*/ 15 h 84"/>
                <a:gd name="T6" fmla="*/ 27 w 80"/>
                <a:gd name="T7" fmla="*/ 38 h 84"/>
                <a:gd name="T8" fmla="*/ 27 w 80"/>
                <a:gd name="T9" fmla="*/ 39 h 84"/>
                <a:gd name="T10" fmla="*/ 26 w 80"/>
                <a:gd name="T11" fmla="*/ 38 h 84"/>
                <a:gd name="T12" fmla="*/ 6 w 80"/>
                <a:gd name="T13" fmla="*/ 37 h 84"/>
                <a:gd name="T14" fmla="*/ 7 w 80"/>
                <a:gd name="T15" fmla="*/ 57 h 84"/>
                <a:gd name="T16" fmla="*/ 29 w 80"/>
                <a:gd name="T17" fmla="*/ 79 h 84"/>
                <a:gd name="T18" fmla="*/ 40 w 80"/>
                <a:gd name="T19" fmla="*/ 84 h 84"/>
                <a:gd name="T20" fmla="*/ 51 w 80"/>
                <a:gd name="T21" fmla="*/ 79 h 84"/>
                <a:gd name="T22" fmla="*/ 73 w 80"/>
                <a:gd name="T23" fmla="*/ 57 h 84"/>
                <a:gd name="T24" fmla="*/ 75 w 80"/>
                <a:gd name="T25" fmla="*/ 37 h 84"/>
                <a:gd name="T26" fmla="*/ 55 w 80"/>
                <a:gd name="T27" fmla="*/ 38 h 84"/>
                <a:gd name="T28" fmla="*/ 54 w 80"/>
                <a:gd name="T29" fmla="*/ 39 h 84"/>
                <a:gd name="T30" fmla="*/ 53 w 80"/>
                <a:gd name="T31" fmla="*/ 38 h 84"/>
                <a:gd name="T32" fmla="*/ 53 w 80"/>
                <a:gd name="T33" fmla="*/ 15 h 84"/>
                <a:gd name="T34" fmla="*/ 50 w 80"/>
                <a:gd name="T35" fmla="*/ 5 h 84"/>
                <a:gd name="T36" fmla="*/ 60 w 80"/>
                <a:gd name="T37" fmla="*/ 44 h 84"/>
                <a:gd name="T38" fmla="*/ 66 w 80"/>
                <a:gd name="T39" fmla="*/ 41 h 84"/>
                <a:gd name="T40" fmla="*/ 69 w 80"/>
                <a:gd name="T41" fmla="*/ 42 h 84"/>
                <a:gd name="T42" fmla="*/ 68 w 80"/>
                <a:gd name="T43" fmla="*/ 51 h 84"/>
                <a:gd name="T44" fmla="*/ 45 w 80"/>
                <a:gd name="T45" fmla="*/ 73 h 84"/>
                <a:gd name="T46" fmla="*/ 35 w 80"/>
                <a:gd name="T47" fmla="*/ 73 h 84"/>
                <a:gd name="T48" fmla="*/ 13 w 80"/>
                <a:gd name="T49" fmla="*/ 51 h 84"/>
                <a:gd name="T50" fmla="*/ 11 w 80"/>
                <a:gd name="T51" fmla="*/ 42 h 84"/>
                <a:gd name="T52" fmla="*/ 14 w 80"/>
                <a:gd name="T53" fmla="*/ 41 h 84"/>
                <a:gd name="T54" fmla="*/ 20 w 80"/>
                <a:gd name="T55" fmla="*/ 44 h 84"/>
                <a:gd name="T56" fmla="*/ 28 w 80"/>
                <a:gd name="T57" fmla="*/ 47 h 84"/>
                <a:gd name="T58" fmla="*/ 35 w 80"/>
                <a:gd name="T59" fmla="*/ 38 h 84"/>
                <a:gd name="T60" fmla="*/ 35 w 80"/>
                <a:gd name="T61" fmla="*/ 15 h 84"/>
                <a:gd name="T62" fmla="*/ 40 w 80"/>
                <a:gd name="T63" fmla="*/ 8 h 84"/>
                <a:gd name="T64" fmla="*/ 45 w 80"/>
                <a:gd name="T65" fmla="*/ 15 h 84"/>
                <a:gd name="T66" fmla="*/ 45 w 80"/>
                <a:gd name="T67" fmla="*/ 38 h 84"/>
                <a:gd name="T68" fmla="*/ 47 w 80"/>
                <a:gd name="T69" fmla="*/ 44 h 84"/>
                <a:gd name="T70" fmla="*/ 53 w 80"/>
                <a:gd name="T71" fmla="*/ 47 h 84"/>
                <a:gd name="T72" fmla="*/ 60 w 80"/>
                <a:gd name="T73" fmla="*/ 4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0" h="84">
                  <a:moveTo>
                    <a:pt x="50" y="5"/>
                  </a:moveTo>
                  <a:cubicBezTo>
                    <a:pt x="47" y="2"/>
                    <a:pt x="44" y="0"/>
                    <a:pt x="40" y="0"/>
                  </a:cubicBezTo>
                  <a:cubicBezTo>
                    <a:pt x="33" y="0"/>
                    <a:pt x="27" y="7"/>
                    <a:pt x="27" y="15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7" y="38"/>
                    <a:pt x="27" y="39"/>
                    <a:pt x="27" y="39"/>
                  </a:cubicBezTo>
                  <a:cubicBezTo>
                    <a:pt x="27" y="39"/>
                    <a:pt x="26" y="38"/>
                    <a:pt x="26" y="38"/>
                  </a:cubicBezTo>
                  <a:cubicBezTo>
                    <a:pt x="20" y="32"/>
                    <a:pt x="11" y="32"/>
                    <a:pt x="6" y="37"/>
                  </a:cubicBezTo>
                  <a:cubicBezTo>
                    <a:pt x="0" y="42"/>
                    <a:pt x="1" y="51"/>
                    <a:pt x="7" y="57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32" y="82"/>
                    <a:pt x="36" y="84"/>
                    <a:pt x="40" y="84"/>
                  </a:cubicBezTo>
                  <a:cubicBezTo>
                    <a:pt x="44" y="84"/>
                    <a:pt x="48" y="82"/>
                    <a:pt x="51" y="79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9" y="51"/>
                    <a:pt x="80" y="42"/>
                    <a:pt x="75" y="37"/>
                  </a:cubicBezTo>
                  <a:cubicBezTo>
                    <a:pt x="70" y="32"/>
                    <a:pt x="60" y="32"/>
                    <a:pt x="55" y="38"/>
                  </a:cubicBezTo>
                  <a:cubicBezTo>
                    <a:pt x="54" y="38"/>
                    <a:pt x="54" y="39"/>
                    <a:pt x="54" y="39"/>
                  </a:cubicBezTo>
                  <a:cubicBezTo>
                    <a:pt x="54" y="39"/>
                    <a:pt x="53" y="38"/>
                    <a:pt x="53" y="38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1"/>
                    <a:pt x="52" y="8"/>
                    <a:pt x="50" y="5"/>
                  </a:cubicBezTo>
                  <a:close/>
                  <a:moveTo>
                    <a:pt x="60" y="44"/>
                  </a:moveTo>
                  <a:cubicBezTo>
                    <a:pt x="62" y="42"/>
                    <a:pt x="64" y="41"/>
                    <a:pt x="66" y="41"/>
                  </a:cubicBezTo>
                  <a:cubicBezTo>
                    <a:pt x="67" y="41"/>
                    <a:pt x="68" y="41"/>
                    <a:pt x="69" y="42"/>
                  </a:cubicBezTo>
                  <a:cubicBezTo>
                    <a:pt x="71" y="44"/>
                    <a:pt x="71" y="48"/>
                    <a:pt x="68" y="51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6"/>
                    <a:pt x="38" y="76"/>
                    <a:pt x="35" y="73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0" y="48"/>
                    <a:pt x="9" y="44"/>
                    <a:pt x="11" y="42"/>
                  </a:cubicBezTo>
                  <a:cubicBezTo>
                    <a:pt x="12" y="41"/>
                    <a:pt x="13" y="41"/>
                    <a:pt x="14" y="41"/>
                  </a:cubicBezTo>
                  <a:cubicBezTo>
                    <a:pt x="16" y="41"/>
                    <a:pt x="19" y="42"/>
                    <a:pt x="20" y="44"/>
                  </a:cubicBezTo>
                  <a:cubicBezTo>
                    <a:pt x="23" y="46"/>
                    <a:pt x="25" y="47"/>
                    <a:pt x="28" y="47"/>
                  </a:cubicBezTo>
                  <a:cubicBezTo>
                    <a:pt x="31" y="47"/>
                    <a:pt x="35" y="45"/>
                    <a:pt x="35" y="38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1"/>
                    <a:pt x="37" y="8"/>
                    <a:pt x="40" y="8"/>
                  </a:cubicBezTo>
                  <a:cubicBezTo>
                    <a:pt x="43" y="8"/>
                    <a:pt x="45" y="11"/>
                    <a:pt x="45" y="15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40"/>
                    <a:pt x="46" y="42"/>
                    <a:pt x="47" y="44"/>
                  </a:cubicBezTo>
                  <a:cubicBezTo>
                    <a:pt x="48" y="46"/>
                    <a:pt x="50" y="47"/>
                    <a:pt x="53" y="47"/>
                  </a:cubicBezTo>
                  <a:cubicBezTo>
                    <a:pt x="55" y="47"/>
                    <a:pt x="58" y="46"/>
                    <a:pt x="60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56">
              <a:extLst>
                <a:ext uri="{FF2B5EF4-FFF2-40B4-BE49-F238E27FC236}">
                  <a16:creationId xmlns:a16="http://schemas.microsoft.com/office/drawing/2014/main" id="{03277D5C-C013-4F55-BE7D-E73D9808E2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8138" y="4608513"/>
              <a:ext cx="366712" cy="100013"/>
            </a:xfrm>
            <a:custGeom>
              <a:avLst/>
              <a:gdLst>
                <a:gd name="T0" fmla="*/ 114 w 114"/>
                <a:gd name="T1" fmla="*/ 21 h 31"/>
                <a:gd name="T2" fmla="*/ 114 w 114"/>
                <a:gd name="T3" fmla="*/ 10 h 31"/>
                <a:gd name="T4" fmla="*/ 104 w 114"/>
                <a:gd name="T5" fmla="*/ 0 h 31"/>
                <a:gd name="T6" fmla="*/ 10 w 114"/>
                <a:gd name="T7" fmla="*/ 0 h 31"/>
                <a:gd name="T8" fmla="*/ 0 w 114"/>
                <a:gd name="T9" fmla="*/ 10 h 31"/>
                <a:gd name="T10" fmla="*/ 0 w 114"/>
                <a:gd name="T11" fmla="*/ 21 h 31"/>
                <a:gd name="T12" fmla="*/ 10 w 114"/>
                <a:gd name="T13" fmla="*/ 31 h 31"/>
                <a:gd name="T14" fmla="*/ 104 w 114"/>
                <a:gd name="T15" fmla="*/ 31 h 31"/>
                <a:gd name="T16" fmla="*/ 114 w 114"/>
                <a:gd name="T17" fmla="*/ 21 h 31"/>
                <a:gd name="T18" fmla="*/ 8 w 114"/>
                <a:gd name="T19" fmla="*/ 21 h 31"/>
                <a:gd name="T20" fmla="*/ 8 w 114"/>
                <a:gd name="T21" fmla="*/ 10 h 31"/>
                <a:gd name="T22" fmla="*/ 10 w 114"/>
                <a:gd name="T23" fmla="*/ 8 h 31"/>
                <a:gd name="T24" fmla="*/ 104 w 114"/>
                <a:gd name="T25" fmla="*/ 8 h 31"/>
                <a:gd name="T26" fmla="*/ 106 w 114"/>
                <a:gd name="T27" fmla="*/ 10 h 31"/>
                <a:gd name="T28" fmla="*/ 106 w 114"/>
                <a:gd name="T29" fmla="*/ 21 h 31"/>
                <a:gd name="T30" fmla="*/ 104 w 114"/>
                <a:gd name="T31" fmla="*/ 23 h 31"/>
                <a:gd name="T32" fmla="*/ 10 w 114"/>
                <a:gd name="T33" fmla="*/ 23 h 31"/>
                <a:gd name="T34" fmla="*/ 8 w 114"/>
                <a:gd name="T35" fmla="*/ 2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4" h="31">
                  <a:moveTo>
                    <a:pt x="114" y="21"/>
                  </a:moveTo>
                  <a:cubicBezTo>
                    <a:pt x="114" y="10"/>
                    <a:pt x="114" y="10"/>
                    <a:pt x="114" y="10"/>
                  </a:cubicBezTo>
                  <a:cubicBezTo>
                    <a:pt x="114" y="5"/>
                    <a:pt x="109" y="0"/>
                    <a:pt x="10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7"/>
                    <a:pt x="4" y="31"/>
                    <a:pt x="10" y="31"/>
                  </a:cubicBezTo>
                  <a:cubicBezTo>
                    <a:pt x="104" y="31"/>
                    <a:pt x="104" y="31"/>
                    <a:pt x="104" y="31"/>
                  </a:cubicBezTo>
                  <a:cubicBezTo>
                    <a:pt x="109" y="31"/>
                    <a:pt x="114" y="27"/>
                    <a:pt x="114" y="21"/>
                  </a:cubicBezTo>
                  <a:close/>
                  <a:moveTo>
                    <a:pt x="8" y="21"/>
                  </a:move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5" y="8"/>
                    <a:pt x="106" y="9"/>
                    <a:pt x="106" y="10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6" y="22"/>
                    <a:pt x="105" y="23"/>
                    <a:pt x="104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9" y="23"/>
                    <a:pt x="8" y="22"/>
                    <a:pt x="8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57">
              <a:extLst>
                <a:ext uri="{FF2B5EF4-FFF2-40B4-BE49-F238E27FC236}">
                  <a16:creationId xmlns:a16="http://schemas.microsoft.com/office/drawing/2014/main" id="{4266DBBF-6ABB-4158-8158-09B39E523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9413" y="4646613"/>
              <a:ext cx="90487" cy="25400"/>
            </a:xfrm>
            <a:custGeom>
              <a:avLst/>
              <a:gdLst>
                <a:gd name="T0" fmla="*/ 24 w 28"/>
                <a:gd name="T1" fmla="*/ 0 h 8"/>
                <a:gd name="T2" fmla="*/ 4 w 28"/>
                <a:gd name="T3" fmla="*/ 0 h 8"/>
                <a:gd name="T4" fmla="*/ 0 w 28"/>
                <a:gd name="T5" fmla="*/ 4 h 8"/>
                <a:gd name="T6" fmla="*/ 4 w 28"/>
                <a:gd name="T7" fmla="*/ 8 h 8"/>
                <a:gd name="T8" fmla="*/ 24 w 28"/>
                <a:gd name="T9" fmla="*/ 8 h 8"/>
                <a:gd name="T10" fmla="*/ 28 w 28"/>
                <a:gd name="T11" fmla="*/ 4 h 8"/>
                <a:gd name="T12" fmla="*/ 24 w 28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8">
                  <a:moveTo>
                    <a:pt x="2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7" y="8"/>
                    <a:pt x="28" y="6"/>
                    <a:pt x="28" y="4"/>
                  </a:cubicBezTo>
                  <a:cubicBezTo>
                    <a:pt x="28" y="1"/>
                    <a:pt x="27" y="0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AB4213DE-B5A4-4157-BFBA-3850DE639E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85238" r="68046" b="-4524"/>
          <a:stretch/>
        </p:blipFill>
        <p:spPr>
          <a:xfrm>
            <a:off x="2154308" y="276529"/>
            <a:ext cx="930694" cy="10470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B64BEC3-A401-4DDB-910D-4B606B4CA7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85238" r="68046" b="-4524"/>
          <a:stretch/>
        </p:blipFill>
        <p:spPr>
          <a:xfrm>
            <a:off x="9107000" y="242384"/>
            <a:ext cx="930694" cy="104703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70330642-F527-4F32-A52C-4F7D4FDCF6C8}"/>
              </a:ext>
            </a:extLst>
          </p:cNvPr>
          <p:cNvSpPr txBox="1"/>
          <p:nvPr/>
        </p:nvSpPr>
        <p:spPr>
          <a:xfrm>
            <a:off x="3226527" y="538434"/>
            <a:ext cx="5636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办实事</a:t>
            </a:r>
            <a:r>
              <a:rPr lang="en-US" altLang="zh-CN" sz="28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——</a:t>
            </a:r>
            <a:r>
              <a:rPr lang="zh-CN" altLang="en-US" sz="28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加强理论学习  提高站位</a:t>
            </a: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4D51902F-173D-451B-A4E1-7D0F9E6BC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9130" y="4077846"/>
            <a:ext cx="3781348" cy="124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marL="285750" indent="-285750" defTabSz="1088232">
              <a:lnSpc>
                <a:spcPct val="150000"/>
              </a:lnSpc>
              <a:buFont typeface="Wingdings" pitchFamily="2" charset="2"/>
              <a:buChar char="p"/>
            </a:pPr>
            <a:r>
              <a:rPr lang="zh-CN" altLang="en-US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Open Sans" pitchFamily="34" charset="0"/>
              </a:rPr>
              <a:t>加强业务学习，邀请学校、学院相关领导进行政策解读和执行培训。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cs typeface="Open Sans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C2CFB21-76A7-4C48-AFE7-84CA7A74D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51" y="1548142"/>
            <a:ext cx="5297693" cy="397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 animBg="1"/>
      <p:bldP spid="30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DACB143-90C2-46E3-984D-D93DCA7346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85238" r="68046" b="-4524"/>
          <a:stretch/>
        </p:blipFill>
        <p:spPr>
          <a:xfrm>
            <a:off x="1911775" y="304712"/>
            <a:ext cx="930694" cy="10470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F50BC0-6420-4AE8-9A9C-C9867AFD86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85238" r="68046" b="-4524"/>
          <a:stretch/>
        </p:blipFill>
        <p:spPr>
          <a:xfrm>
            <a:off x="9382995" y="334572"/>
            <a:ext cx="930694" cy="104703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A3D14D-F0B0-4F52-8064-A3381FE01AB2}"/>
              </a:ext>
            </a:extLst>
          </p:cNvPr>
          <p:cNvSpPr txBox="1"/>
          <p:nvPr/>
        </p:nvSpPr>
        <p:spPr>
          <a:xfrm>
            <a:off x="2699042" y="596477"/>
            <a:ext cx="6793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办实事</a:t>
            </a:r>
            <a:r>
              <a:rPr lang="en-US" altLang="zh-CN" sz="28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——</a:t>
            </a:r>
            <a:r>
              <a:rPr lang="zh-CN" altLang="en-US" sz="28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简化办事流程 制作服务指南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59CDD28-D8B2-42C2-85B8-1962618B2277}"/>
              </a:ext>
            </a:extLst>
          </p:cNvPr>
          <p:cNvSpPr/>
          <p:nvPr/>
        </p:nvSpPr>
        <p:spPr>
          <a:xfrm>
            <a:off x="1302174" y="4831677"/>
            <a:ext cx="9093109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制作简单明了办事流程图，方便传播，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实现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数据多跑路，师生少跑腿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，大家少费嘴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  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学院网站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服务导航  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设置 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办事指南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栏目，方便有需要的老师随时查阅。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04A631B-C20C-4FF2-8917-ADCC6FBDE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25" y="1523754"/>
            <a:ext cx="5353675" cy="29920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BF84B0-5546-4720-A5F2-66B430A16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23753"/>
            <a:ext cx="5381180" cy="299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9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CD6B440-BDD1-4893-9B3B-3BA0779AA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58" y="-18360"/>
            <a:ext cx="9172073" cy="687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72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879B767-E5F5-4799-8C71-ED1EB4E1CE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85238" r="68046" b="-4524"/>
          <a:stretch/>
        </p:blipFill>
        <p:spPr>
          <a:xfrm>
            <a:off x="1911775" y="180830"/>
            <a:ext cx="930694" cy="10470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E936596-BA3B-4A4F-A2F0-1033689F83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85238" r="68046" b="-4524"/>
          <a:stretch/>
        </p:blipFill>
        <p:spPr>
          <a:xfrm>
            <a:off x="9382995" y="210690"/>
            <a:ext cx="930694" cy="104703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AE1933B-E812-4E75-896B-5A64BC8D4871}"/>
              </a:ext>
            </a:extLst>
          </p:cNvPr>
          <p:cNvSpPr txBox="1"/>
          <p:nvPr/>
        </p:nvSpPr>
        <p:spPr>
          <a:xfrm>
            <a:off x="2699042" y="503372"/>
            <a:ext cx="6793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办实事</a:t>
            </a:r>
            <a:r>
              <a:rPr lang="en-US" altLang="zh-CN" sz="24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——</a:t>
            </a:r>
            <a:r>
              <a:rPr lang="zh-CN" altLang="en-US" sz="24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微信公众号功能升级 增强其服务属性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F2BE75B-0237-4996-A2E3-0950A9310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48" y="1411461"/>
            <a:ext cx="2316388" cy="5013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50">
            <a:extLst>
              <a:ext uri="{FF2B5EF4-FFF2-40B4-BE49-F238E27FC236}">
                <a16:creationId xmlns:a16="http://schemas.microsoft.com/office/drawing/2014/main" id="{C4083C00-5662-4CEC-BC6C-ACFDAB775ECF}"/>
              </a:ext>
            </a:extLst>
          </p:cNvPr>
          <p:cNvSpPr txBox="1"/>
          <p:nvPr/>
        </p:nvSpPr>
        <p:spPr>
          <a:xfrm>
            <a:off x="4657491" y="2021061"/>
            <a:ext cx="5190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现有微信公众号以信息单项传递为主</a:t>
            </a:r>
            <a:endParaRPr lang="zh-CN" altLang="zh-CN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TextBox 50">
            <a:extLst>
              <a:ext uri="{FF2B5EF4-FFF2-40B4-BE49-F238E27FC236}">
                <a16:creationId xmlns:a16="http://schemas.microsoft.com/office/drawing/2014/main" id="{EF799CF0-D6F6-44C1-9B85-CD5530B5172D}"/>
              </a:ext>
            </a:extLst>
          </p:cNvPr>
          <p:cNvSpPr txBox="1"/>
          <p:nvPr/>
        </p:nvSpPr>
        <p:spPr>
          <a:xfrm>
            <a:off x="4657490" y="2698794"/>
            <a:ext cx="6377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汇总常用服务信息，为用户提供交互式信息服务</a:t>
            </a:r>
            <a:endParaRPr lang="zh-CN" altLang="zh-CN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TextBox 50">
            <a:extLst>
              <a:ext uri="{FF2B5EF4-FFF2-40B4-BE49-F238E27FC236}">
                <a16:creationId xmlns:a16="http://schemas.microsoft.com/office/drawing/2014/main" id="{45B49D09-333D-451F-9B2E-6B01EFF13A40}"/>
              </a:ext>
            </a:extLst>
          </p:cNvPr>
          <p:cNvSpPr txBox="1"/>
          <p:nvPr/>
        </p:nvSpPr>
        <p:spPr>
          <a:xfrm>
            <a:off x="4657490" y="3254270"/>
            <a:ext cx="6377967" cy="88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用户输入关键词，即可获得相关信息。同时根据用户输入的关键词，不断完善信息库。</a:t>
            </a:r>
            <a:endParaRPr lang="zh-CN" altLang="zh-CN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TextBox 50">
            <a:extLst>
              <a:ext uri="{FF2B5EF4-FFF2-40B4-BE49-F238E27FC236}">
                <a16:creationId xmlns:a16="http://schemas.microsoft.com/office/drawing/2014/main" id="{8AABE2B9-4E81-4965-AA48-0A074D11109B}"/>
              </a:ext>
            </a:extLst>
          </p:cNvPr>
          <p:cNvSpPr txBox="1"/>
          <p:nvPr/>
        </p:nvSpPr>
        <p:spPr>
          <a:xfrm>
            <a:off x="4657490" y="4381205"/>
            <a:ext cx="6377967" cy="88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各科室根据经常被咨询到的常规问题，在微信公众号中设置信息自动回复服务。</a:t>
            </a:r>
            <a:endParaRPr lang="zh-CN" altLang="zh-CN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166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2455191-4B80-46AB-97AD-E82EBDC140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85238" r="68046" b="-4524"/>
          <a:stretch/>
        </p:blipFill>
        <p:spPr>
          <a:xfrm>
            <a:off x="1911775" y="304712"/>
            <a:ext cx="930694" cy="104703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DE8667-D1AF-41C6-AEC9-79D2995D30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85238" r="68046" b="-4524"/>
          <a:stretch/>
        </p:blipFill>
        <p:spPr>
          <a:xfrm>
            <a:off x="9382995" y="334572"/>
            <a:ext cx="930694" cy="1047030"/>
          </a:xfrm>
          <a:prstGeom prst="rect">
            <a:avLst/>
          </a:prstGeom>
        </p:spPr>
      </p:pic>
      <p:sp>
        <p:nvSpPr>
          <p:cNvPr id="25" name="矩形 12">
            <a:extLst>
              <a:ext uri="{FF2B5EF4-FFF2-40B4-BE49-F238E27FC236}">
                <a16:creationId xmlns:a16="http://schemas.microsoft.com/office/drawing/2014/main" id="{6336AB7D-33F1-4159-B266-BA9111ECD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022" y="2090255"/>
            <a:ext cx="5280293" cy="178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0048" tIns="60972" rIns="121944" bIns="60972" anchor="ctr"/>
          <a:lstStyle/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满足教职工日常和学院宣传需求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拍摄成片得到老师们的赞扬和好评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TextBox 63">
            <a:extLst>
              <a:ext uri="{FF2B5EF4-FFF2-40B4-BE49-F238E27FC236}">
                <a16:creationId xmlns:a16="http://schemas.microsoft.com/office/drawing/2014/main" id="{8D1885C6-8F34-4B28-96E0-EC381923AD6C}"/>
              </a:ext>
            </a:extLst>
          </p:cNvPr>
          <p:cNvSpPr txBox="1"/>
          <p:nvPr/>
        </p:nvSpPr>
        <p:spPr>
          <a:xfrm>
            <a:off x="1373685" y="2381636"/>
            <a:ext cx="1959062" cy="798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4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200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详</a:t>
            </a: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微笑是一种基本的职业修养，在面对客户、宾客及同仁时，要养成微笑的好习惯。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DA600DC-503B-4689-96E9-65096C47F6D6}"/>
              </a:ext>
            </a:extLst>
          </p:cNvPr>
          <p:cNvSpPr txBox="1"/>
          <p:nvPr/>
        </p:nvSpPr>
        <p:spPr>
          <a:xfrm>
            <a:off x="3180659" y="563458"/>
            <a:ext cx="5837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办实事</a:t>
            </a:r>
            <a:r>
              <a:rPr lang="en-US" altLang="zh-CN" sz="32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——</a:t>
            </a:r>
            <a:r>
              <a:rPr lang="zh-CN" altLang="en-US" sz="3200" dirty="0">
                <a:solidFill>
                  <a:srgbClr val="C00000"/>
                </a:solidFill>
                <a:latin typeface="义启小魏楷" panose="02010601030101010101" pitchFamily="2" charset="-128"/>
                <a:ea typeface="义启小魏楷" panose="02010601030101010101" pitchFamily="2" charset="-128"/>
                <a:cs typeface="+mn-ea"/>
                <a:sym typeface="+mn-lt"/>
              </a:rPr>
              <a:t>为教职工拍摄证件照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E0906827-268F-4D59-81B3-94745099CA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0" r="-1"/>
          <a:stretch/>
        </p:blipFill>
        <p:spPr>
          <a:xfrm>
            <a:off x="1250005" y="2117830"/>
            <a:ext cx="1930654" cy="178211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AD822C1B-4E5A-4C3B-8A4F-DDAE10B48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903" y="4083503"/>
            <a:ext cx="1916986" cy="1916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89F49157-2011-4A61-B205-0CAEFFAC0A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9" t="4718" r="16079" b="-4718"/>
          <a:stretch/>
        </p:blipFill>
        <p:spPr>
          <a:xfrm>
            <a:off x="3484835" y="2069494"/>
            <a:ext cx="1929507" cy="1782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B594C1BD-B60B-4337-8271-B8A7A720BD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832" y="4083503"/>
            <a:ext cx="1916986" cy="1916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DC1ACBE1-40A6-4C87-BECC-3585B870C5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542" y="4103496"/>
            <a:ext cx="1896993" cy="1896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7C436F8B-5CA2-4774-AAA4-C63E19322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466" y="4122018"/>
            <a:ext cx="3794438" cy="178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0048" tIns="60972" rIns="121944" bIns="60972" anchor="ctr"/>
          <a:lstStyle/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已有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112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位老师完成了拍照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334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794</Words>
  <Application>Microsoft Office PowerPoint</Application>
  <PresentationFormat>宽屏</PresentationFormat>
  <Paragraphs>71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Open Sans</vt:lpstr>
      <vt:lpstr>等线</vt:lpstr>
      <vt:lpstr>等线 Light</vt:lpstr>
      <vt:lpstr>微软雅黑</vt:lpstr>
      <vt:lpstr>喜鹊古字典简体 regular</vt:lpstr>
      <vt:lpstr>义启小魏楷</vt:lpstr>
      <vt:lpstr>字魂105号-简雅黑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DELL</cp:lastModifiedBy>
  <cp:revision>53</cp:revision>
  <dcterms:created xsi:type="dcterms:W3CDTF">2022-01-02T06:18:08Z</dcterms:created>
  <dcterms:modified xsi:type="dcterms:W3CDTF">2022-01-06T00:29:13Z</dcterms:modified>
</cp:coreProperties>
</file>